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334" r:id="rId2"/>
    <p:sldId id="257" r:id="rId3"/>
    <p:sldId id="319" r:id="rId4"/>
    <p:sldId id="274" r:id="rId5"/>
    <p:sldId id="258" r:id="rId6"/>
    <p:sldId id="278" r:id="rId7"/>
    <p:sldId id="279" r:id="rId8"/>
    <p:sldId id="286" r:id="rId9"/>
    <p:sldId id="263" r:id="rId10"/>
    <p:sldId id="289" r:id="rId11"/>
    <p:sldId id="280" r:id="rId12"/>
    <p:sldId id="290" r:id="rId13"/>
    <p:sldId id="352" r:id="rId14"/>
    <p:sldId id="353" r:id="rId15"/>
    <p:sldId id="354" r:id="rId16"/>
    <p:sldId id="293" r:id="rId17"/>
    <p:sldId id="382" r:id="rId18"/>
    <p:sldId id="383" r:id="rId19"/>
    <p:sldId id="384" r:id="rId20"/>
    <p:sldId id="300" r:id="rId21"/>
    <p:sldId id="339" r:id="rId22"/>
    <p:sldId id="343" r:id="rId23"/>
    <p:sldId id="345" r:id="rId24"/>
    <p:sldId id="371" r:id="rId25"/>
    <p:sldId id="338" r:id="rId26"/>
    <p:sldId id="367" r:id="rId27"/>
    <p:sldId id="368" r:id="rId28"/>
    <p:sldId id="336"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jPfXs7MzX9j2tuoMKbbATp79FSq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1BFFD1-9325-4929-B495-E7744B7E128E}">
  <a:tblStyle styleId="{6F1BFFD1-9325-4929-B495-E7744B7E128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94654"/>
  </p:normalViewPr>
  <p:slideViewPr>
    <p:cSldViewPr snapToGrid="0">
      <p:cViewPr varScale="1">
        <p:scale>
          <a:sx n="83" d="100"/>
          <a:sy n="83" d="100"/>
        </p:scale>
        <p:origin x="2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63" Type="http://customschemas.google.com/relationships/presentationmetadata" Target="metadata"/><Relationship Id="rId68"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6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64"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ownloads\weakning%20cofficient%20vs%20moisture%20conten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F:\parametri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parametric.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Dell\Desktop\process%20files\parametric%20study\final%20pillar%20system%20als%20zopvs%20less%20than%2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2113716539556"/>
          <c:y val="7.8406557914975084E-2"/>
          <c:w val="0.85561521031395038"/>
          <c:h val="0.61265996219384489"/>
        </c:manualLayout>
      </c:layout>
      <c:scatterChart>
        <c:scatterStyle val="smoothMarker"/>
        <c:varyColors val="0"/>
        <c:ser>
          <c:idx val="1"/>
          <c:order val="0"/>
          <c:tx>
            <c:v>Internal Friction Angle</c:v>
          </c:tx>
          <c:spPr>
            <a:ln w="19050" cap="rnd">
              <a:solidFill>
                <a:srgbClr val="7030A0"/>
              </a:solidFill>
              <a:round/>
            </a:ln>
            <a:effectLst/>
          </c:spPr>
          <c:marker>
            <c:symbol val="none"/>
          </c:marker>
          <c:xVal>
            <c:numRef>
              <c:f>'[weakning cofficient vs moisture content.xlsx]Sheet1'!$A$1:$F$1</c:f>
              <c:numCache>
                <c:formatCode>General</c:formatCode>
                <c:ptCount val="6"/>
                <c:pt idx="0">
                  <c:v>0</c:v>
                </c:pt>
                <c:pt idx="1">
                  <c:v>5</c:v>
                </c:pt>
                <c:pt idx="2">
                  <c:v>10</c:v>
                </c:pt>
                <c:pt idx="3">
                  <c:v>15</c:v>
                </c:pt>
                <c:pt idx="4">
                  <c:v>20</c:v>
                </c:pt>
                <c:pt idx="5">
                  <c:v>25</c:v>
                </c:pt>
              </c:numCache>
            </c:numRef>
          </c:xVal>
          <c:yVal>
            <c:numRef>
              <c:f>'[weakning cofficient vs moisture content.xlsx]Sheet1'!$A$3:$F$3</c:f>
              <c:numCache>
                <c:formatCode>General</c:formatCode>
                <c:ptCount val="6"/>
                <c:pt idx="0">
                  <c:v>0.99970000000000003</c:v>
                </c:pt>
                <c:pt idx="1">
                  <c:v>0.86705062101164376</c:v>
                </c:pt>
                <c:pt idx="2">
                  <c:v>0.79425109830218743</c:v>
                </c:pt>
                <c:pt idx="3">
                  <c:v>0.75429787313714647</c:v>
                </c:pt>
                <c:pt idx="4">
                  <c:v>0.73237107826708725</c:v>
                </c:pt>
                <c:pt idx="5">
                  <c:v>0.72033739810015196</c:v>
                </c:pt>
              </c:numCache>
            </c:numRef>
          </c:yVal>
          <c:smooth val="1"/>
          <c:extLst xmlns:c16r2="http://schemas.microsoft.com/office/drawing/2015/06/chart">
            <c:ext xmlns:c16="http://schemas.microsoft.com/office/drawing/2014/chart" uri="{C3380CC4-5D6E-409C-BE32-E72D297353CC}">
              <c16:uniqueId val="{00000000-95C5-E747-A981-F73C0564F797}"/>
            </c:ext>
          </c:extLst>
        </c:ser>
        <c:ser>
          <c:idx val="2"/>
          <c:order val="1"/>
          <c:tx>
            <c:v>Elastic Modulus</c:v>
          </c:tx>
          <c:spPr>
            <a:ln w="19050" cap="rnd">
              <a:solidFill>
                <a:schemeClr val="accent2">
                  <a:lumMod val="75000"/>
                </a:schemeClr>
              </a:solidFill>
              <a:round/>
            </a:ln>
            <a:effectLst/>
          </c:spPr>
          <c:marker>
            <c:symbol val="none"/>
          </c:marker>
          <c:xVal>
            <c:numRef>
              <c:f>'[weakning cofficient vs moisture content.xlsx]Sheet1'!$A$1:$F$1</c:f>
              <c:numCache>
                <c:formatCode>General</c:formatCode>
                <c:ptCount val="6"/>
                <c:pt idx="0">
                  <c:v>0</c:v>
                </c:pt>
                <c:pt idx="1">
                  <c:v>5</c:v>
                </c:pt>
                <c:pt idx="2">
                  <c:v>10</c:v>
                </c:pt>
                <c:pt idx="3">
                  <c:v>15</c:v>
                </c:pt>
                <c:pt idx="4">
                  <c:v>20</c:v>
                </c:pt>
                <c:pt idx="5">
                  <c:v>25</c:v>
                </c:pt>
              </c:numCache>
            </c:numRef>
          </c:xVal>
          <c:yVal>
            <c:numRef>
              <c:f>'[weakning cofficient vs moisture content.xlsx]Sheet1'!$A$4:$F$4</c:f>
              <c:numCache>
                <c:formatCode>General</c:formatCode>
                <c:ptCount val="6"/>
                <c:pt idx="0">
                  <c:v>0.99960000000000004</c:v>
                </c:pt>
                <c:pt idx="1">
                  <c:v>0.46543192613046858</c:v>
                </c:pt>
                <c:pt idx="2">
                  <c:v>0.36997161846863269</c:v>
                </c:pt>
                <c:pt idx="3">
                  <c:v>0.35291206215168575</c:v>
                </c:pt>
                <c:pt idx="4">
                  <c:v>0.34986337658949329</c:v>
                </c:pt>
                <c:pt idx="5">
                  <c:v>0.34931855095133252</c:v>
                </c:pt>
              </c:numCache>
            </c:numRef>
          </c:yVal>
          <c:smooth val="1"/>
          <c:extLst xmlns:c16r2="http://schemas.microsoft.com/office/drawing/2015/06/chart">
            <c:ext xmlns:c16="http://schemas.microsoft.com/office/drawing/2014/chart" uri="{C3380CC4-5D6E-409C-BE32-E72D297353CC}">
              <c16:uniqueId val="{00000001-95C5-E747-A981-F73C0564F797}"/>
            </c:ext>
          </c:extLst>
        </c:ser>
        <c:ser>
          <c:idx val="3"/>
          <c:order val="2"/>
          <c:tx>
            <c:v>Uniaxial compressive strength</c:v>
          </c:tx>
          <c:spPr>
            <a:ln w="19050" cap="rnd">
              <a:solidFill>
                <a:srgbClr val="0070C0"/>
              </a:solidFill>
              <a:round/>
            </a:ln>
            <a:effectLst/>
          </c:spPr>
          <c:marker>
            <c:symbol val="none"/>
          </c:marker>
          <c:xVal>
            <c:numRef>
              <c:f>'[weakning cofficient vs moisture content.xlsx]Sheet1'!$A$1:$F$1</c:f>
              <c:numCache>
                <c:formatCode>General</c:formatCode>
                <c:ptCount val="6"/>
                <c:pt idx="0">
                  <c:v>0</c:v>
                </c:pt>
                <c:pt idx="1">
                  <c:v>5</c:v>
                </c:pt>
                <c:pt idx="2">
                  <c:v>10</c:v>
                </c:pt>
                <c:pt idx="3">
                  <c:v>15</c:v>
                </c:pt>
                <c:pt idx="4">
                  <c:v>20</c:v>
                </c:pt>
                <c:pt idx="5">
                  <c:v>25</c:v>
                </c:pt>
              </c:numCache>
            </c:numRef>
          </c:xVal>
          <c:yVal>
            <c:numRef>
              <c:f>'[weakning cofficient vs moisture content.xlsx]Sheet1'!$A$5:$F$5</c:f>
              <c:numCache>
                <c:formatCode>General</c:formatCode>
                <c:ptCount val="6"/>
                <c:pt idx="0">
                  <c:v>0.99990000000000001</c:v>
                </c:pt>
                <c:pt idx="1">
                  <c:v>0.3594146252242984</c:v>
                </c:pt>
                <c:pt idx="2">
                  <c:v>0.15033267383861776</c:v>
                </c:pt>
                <c:pt idx="3">
                  <c:v>8.2079339544211385E-2</c:v>
                </c:pt>
                <c:pt idx="4">
                  <c:v>5.9798518022172356E-2</c:v>
                </c:pt>
                <c:pt idx="5">
                  <c:v>5.2525100352119533E-2</c:v>
                </c:pt>
              </c:numCache>
            </c:numRef>
          </c:yVal>
          <c:smooth val="1"/>
          <c:extLst xmlns:c16r2="http://schemas.microsoft.com/office/drawing/2015/06/chart">
            <c:ext xmlns:c16="http://schemas.microsoft.com/office/drawing/2014/chart" uri="{C3380CC4-5D6E-409C-BE32-E72D297353CC}">
              <c16:uniqueId val="{00000002-95C5-E747-A981-F73C0564F797}"/>
            </c:ext>
          </c:extLst>
        </c:ser>
        <c:dLbls>
          <c:showLegendKey val="0"/>
          <c:showVal val="0"/>
          <c:showCatName val="0"/>
          <c:showSerName val="0"/>
          <c:showPercent val="0"/>
          <c:showBubbleSize val="0"/>
        </c:dLbls>
        <c:axId val="-1946810176"/>
        <c:axId val="-1946815616"/>
      </c:scatterChart>
      <c:valAx>
        <c:axId val="-1946810176"/>
        <c:scaling>
          <c:orientation val="minMax"/>
          <c:max val="25"/>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IN"/>
                  <a:t>Moisture Content (%)</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46815616"/>
        <c:crosses val="autoZero"/>
        <c:crossBetween val="midCat"/>
      </c:valAx>
      <c:valAx>
        <c:axId val="-1946815616"/>
        <c:scaling>
          <c:orientation val="minMax"/>
          <c:max val="1"/>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IN"/>
                  <a:t>Weakening Cofficient</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46810176"/>
        <c:crosses val="autoZero"/>
        <c:crossBetween val="midCat"/>
        <c:majorUnit val="0.2"/>
      </c:valAx>
      <c:spPr>
        <a:noFill/>
        <a:ln>
          <a:noFill/>
        </a:ln>
        <a:effectLst/>
      </c:spPr>
    </c:plotArea>
    <c:legend>
      <c:legendPos val="b"/>
      <c:layout>
        <c:manualLayout>
          <c:xMode val="edge"/>
          <c:yMode val="edge"/>
          <c:x val="3.4040324692327838E-2"/>
          <c:y val="0.87457196088830869"/>
          <c:w val="0.94975495502182394"/>
          <c:h val="0.12197992737954386"/>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95179677985724"/>
          <c:y val="3.40001071325692E-2"/>
          <c:w val="0.73489334379681814"/>
          <c:h val="0.77321300746497601"/>
        </c:manualLayout>
      </c:layout>
      <c:scatterChart>
        <c:scatterStyle val="lineMarker"/>
        <c:varyColors val="0"/>
        <c:ser>
          <c:idx val="0"/>
          <c:order val="0"/>
          <c:tx>
            <c:v>Pillar Width = 30 m</c:v>
          </c:tx>
          <c:spPr>
            <a:ln w="19050">
              <a:noFill/>
            </a:ln>
          </c:spPr>
          <c:marker>
            <c:symbol val="x"/>
            <c:size val="5"/>
            <c:spPr>
              <a:solidFill>
                <a:schemeClr val="accent2"/>
              </a:solidFill>
              <a:ln w="63500">
                <a:solidFill>
                  <a:schemeClr val="accent2"/>
                </a:solidFill>
              </a:ln>
              <a:effectLst/>
            </c:spPr>
          </c:marker>
          <c:trendline>
            <c:spPr>
              <a:ln w="63500" cap="rnd">
                <a:solidFill>
                  <a:schemeClr val="accent2"/>
                </a:solidFill>
                <a:prstDash val="sysDot"/>
              </a:ln>
              <a:effectLst/>
            </c:spPr>
            <c:trendlineType val="linear"/>
            <c:dispRSqr val="0"/>
            <c:dispEq val="0"/>
          </c:trendline>
          <c:xVal>
            <c:numRef>
              <c:f>Depth!$D$11:$D$13</c:f>
              <c:numCache>
                <c:formatCode>General</c:formatCode>
                <c:ptCount val="3"/>
                <c:pt idx="0">
                  <c:v>100</c:v>
                </c:pt>
                <c:pt idx="1">
                  <c:v>250</c:v>
                </c:pt>
                <c:pt idx="2">
                  <c:v>350</c:v>
                </c:pt>
              </c:numCache>
            </c:numRef>
          </c:xVal>
          <c:yVal>
            <c:numRef>
              <c:f>Depth!$A$11:$A$13</c:f>
              <c:numCache>
                <c:formatCode>General</c:formatCode>
                <c:ptCount val="3"/>
                <c:pt idx="0">
                  <c:v>3.0082499999999999</c:v>
                </c:pt>
                <c:pt idx="1">
                  <c:v>5.4545399999999997</c:v>
                </c:pt>
                <c:pt idx="2">
                  <c:v>6.6420900000000005</c:v>
                </c:pt>
              </c:numCache>
            </c:numRef>
          </c:yVal>
          <c:smooth val="0"/>
          <c:extLst xmlns:c16r2="http://schemas.microsoft.com/office/drawing/2015/06/chart">
            <c:ext xmlns:c16="http://schemas.microsoft.com/office/drawing/2014/chart" uri="{C3380CC4-5D6E-409C-BE32-E72D297353CC}">
              <c16:uniqueId val="{00000001-798C-1A4C-A564-AA35CC38F635}"/>
            </c:ext>
          </c:extLst>
        </c:ser>
        <c:ser>
          <c:idx val="1"/>
          <c:order val="1"/>
          <c:tx>
            <c:v>Pillar Width = 60 m</c:v>
          </c:tx>
          <c:spPr>
            <a:ln w="25400">
              <a:noFill/>
            </a:ln>
          </c:spPr>
          <c:marker>
            <c:spPr>
              <a:solidFill>
                <a:srgbClr val="0070C0"/>
              </a:solidFill>
              <a:ln w="63500">
                <a:solidFill>
                  <a:srgbClr val="0070C0"/>
                </a:solidFill>
              </a:ln>
            </c:spPr>
          </c:marker>
          <c:trendline>
            <c:spPr>
              <a:ln w="63500">
                <a:solidFill>
                  <a:srgbClr val="0070C0"/>
                </a:solidFill>
                <a:prstDash val="sysDot"/>
              </a:ln>
            </c:spPr>
            <c:trendlineType val="linear"/>
            <c:dispRSqr val="0"/>
            <c:dispEq val="0"/>
          </c:trendline>
          <c:xVal>
            <c:numRef>
              <c:f>Depth!$D$2:$D$4</c:f>
              <c:numCache>
                <c:formatCode>General</c:formatCode>
                <c:ptCount val="3"/>
                <c:pt idx="0">
                  <c:v>100</c:v>
                </c:pt>
                <c:pt idx="1">
                  <c:v>250</c:v>
                </c:pt>
                <c:pt idx="2">
                  <c:v>350</c:v>
                </c:pt>
              </c:numCache>
            </c:numRef>
          </c:xVal>
          <c:yVal>
            <c:numRef>
              <c:f>Depth!$M$2:$M$4</c:f>
              <c:numCache>
                <c:formatCode>0.0</c:formatCode>
                <c:ptCount val="3"/>
                <c:pt idx="0">
                  <c:v>1.1854745397947555</c:v>
                </c:pt>
                <c:pt idx="1">
                  <c:v>1.2993613637825459</c:v>
                </c:pt>
                <c:pt idx="2">
                  <c:v>1.3189318850830234</c:v>
                </c:pt>
              </c:numCache>
            </c:numRef>
          </c:yVal>
          <c:smooth val="0"/>
          <c:extLst xmlns:c16r2="http://schemas.microsoft.com/office/drawing/2015/06/chart">
            <c:ext xmlns:c16="http://schemas.microsoft.com/office/drawing/2014/chart" uri="{C3380CC4-5D6E-409C-BE32-E72D297353CC}">
              <c16:uniqueId val="{00000003-798C-1A4C-A564-AA35CC38F635}"/>
            </c:ext>
          </c:extLst>
        </c:ser>
        <c:dLbls>
          <c:showLegendKey val="0"/>
          <c:showVal val="0"/>
          <c:showCatName val="0"/>
          <c:showSerName val="0"/>
          <c:showPercent val="0"/>
          <c:showBubbleSize val="0"/>
        </c:dLbls>
        <c:axId val="-1946806912"/>
        <c:axId val="-1946806368"/>
      </c:scatterChart>
      <c:valAx>
        <c:axId val="-1946806912"/>
        <c:scaling>
          <c:orientation val="minMax"/>
          <c:max val="400"/>
          <c:min val="50"/>
        </c:scaling>
        <c:delete val="0"/>
        <c:axPos val="b"/>
        <c:title>
          <c:tx>
            <c:rich>
              <a:bodyPr rot="0" vert="horz"/>
              <a:lstStyle/>
              <a:p>
                <a:pPr>
                  <a:defRPr/>
                </a:pPr>
                <a:r>
                  <a:rPr lang="en-US"/>
                  <a:t>Cover Depth, m</a:t>
                </a:r>
              </a:p>
            </c:rich>
          </c:tx>
          <c:overlay val="0"/>
          <c:spPr>
            <a:noFill/>
            <a:ln>
              <a:noFill/>
            </a:ln>
            <a:effectLst/>
          </c:spPr>
        </c:title>
        <c:numFmt formatCode="0" sourceLinked="0"/>
        <c:majorTickMark val="out"/>
        <c:minorTickMark val="none"/>
        <c:tickLblPos val="nextTo"/>
        <c:spPr>
          <a:noFill/>
          <a:ln w="9525" cap="flat" cmpd="sng" algn="ctr">
            <a:solidFill>
              <a:sysClr val="windowText" lastClr="000000"/>
            </a:solidFill>
            <a:round/>
          </a:ln>
          <a:effectLst/>
        </c:spPr>
        <c:txPr>
          <a:bodyPr rot="-60000000" vert="horz"/>
          <a:lstStyle/>
          <a:p>
            <a:pPr>
              <a:defRPr/>
            </a:pPr>
            <a:endParaRPr lang="en-US"/>
          </a:p>
        </c:txPr>
        <c:crossAx val="-1946806368"/>
        <c:crosses val="autoZero"/>
        <c:crossBetween val="midCat"/>
      </c:valAx>
      <c:valAx>
        <c:axId val="-1946806368"/>
        <c:scaling>
          <c:orientation val="minMax"/>
          <c:max val="7"/>
        </c:scaling>
        <c:delete val="0"/>
        <c:axPos val="l"/>
        <c:title>
          <c:tx>
            <c:rich>
              <a:bodyPr rot="-5400000" vert="horz"/>
              <a:lstStyle/>
              <a:p>
                <a:pPr>
                  <a:defRPr/>
                </a:pPr>
                <a:r>
                  <a:rPr lang="en-US"/>
                  <a:t>Seepage Rate, </a:t>
                </a:r>
                <a:r>
                  <a:rPr lang="en-US">
                    <a:latin typeface="Times New Roman" panose="02020603050405020304" pitchFamily="18" charset="0"/>
                    <a:cs typeface="Times New Roman" panose="02020603050405020304" pitchFamily="18" charset="0"/>
                  </a:rPr>
                  <a:t>×</a:t>
                </a:r>
                <a:r>
                  <a:rPr lang="en-US" sz="1200" b="1" i="0" u="none" strike="noStrike" baseline="0">
                    <a:effectLst/>
                  </a:rPr>
                  <a:t>10</a:t>
                </a:r>
                <a:r>
                  <a:rPr lang="en-US" sz="1200" b="1" i="0" u="none" strike="noStrike" baseline="30000">
                    <a:effectLst/>
                  </a:rPr>
                  <a:t>-3</a:t>
                </a:r>
                <a:r>
                  <a:rPr lang="en-US" sz="1200" b="1" i="0" u="none" strike="noStrike" baseline="0">
                    <a:effectLst/>
                  </a:rPr>
                  <a:t> m</a:t>
                </a:r>
                <a:r>
                  <a:rPr lang="en-US" sz="1200" b="1" i="0" u="none" strike="noStrike" baseline="30000">
                    <a:effectLst/>
                  </a:rPr>
                  <a:t>3</a:t>
                </a:r>
                <a:r>
                  <a:rPr lang="en-US" sz="1200" b="1" i="0" u="none" strike="noStrike" baseline="0">
                    <a:effectLst/>
                  </a:rPr>
                  <a:t>/</a:t>
                </a:r>
                <a:r>
                  <a:rPr lang="en-US"/>
                  <a:t>s/km</a:t>
                </a:r>
              </a:p>
            </c:rich>
          </c:tx>
          <c:overlay val="0"/>
          <c:spPr>
            <a:noFill/>
            <a:ln>
              <a:noFill/>
            </a:ln>
            <a:effectLst/>
          </c:spPr>
        </c:title>
        <c:numFmt formatCode="0" sourceLinked="0"/>
        <c:majorTickMark val="out"/>
        <c:minorTickMark val="none"/>
        <c:tickLblPos val="nextTo"/>
        <c:spPr>
          <a:noFill/>
          <a:ln w="9525" cap="flat" cmpd="sng" algn="ctr">
            <a:solidFill>
              <a:sysClr val="windowText" lastClr="000000"/>
            </a:solidFill>
            <a:round/>
          </a:ln>
          <a:effectLst/>
        </c:spPr>
        <c:txPr>
          <a:bodyPr rot="-60000000" vert="horz"/>
          <a:lstStyle/>
          <a:p>
            <a:pPr>
              <a:defRPr/>
            </a:pPr>
            <a:endParaRPr lang="en-US"/>
          </a:p>
        </c:txPr>
        <c:crossAx val="-1946806912"/>
        <c:crosses val="autoZero"/>
        <c:crossBetween val="midCat"/>
      </c:valAx>
    </c:plotArea>
    <c:legend>
      <c:legendPos val="r"/>
      <c:legendEntry>
        <c:idx val="2"/>
        <c:delete val="1"/>
      </c:legendEntry>
      <c:legendEntry>
        <c:idx val="3"/>
        <c:delete val="1"/>
      </c:legendEntry>
      <c:layout>
        <c:manualLayout>
          <c:xMode val="edge"/>
          <c:yMode val="edge"/>
          <c:x val="0.61975747842476081"/>
          <c:y val="0.27612788253866788"/>
          <c:w val="0.37203477690288717"/>
          <c:h val="0.16019861612679456"/>
        </c:manualLayout>
      </c:layout>
      <c:overlay val="0"/>
    </c:legend>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37297297297297"/>
          <c:y val="3.40001071325692E-2"/>
          <c:w val="0.81859340575128825"/>
          <c:h val="0.82477684846071486"/>
        </c:manualLayout>
      </c:layout>
      <c:scatterChart>
        <c:scatterStyle val="lineMarker"/>
        <c:varyColors val="0"/>
        <c:ser>
          <c:idx val="0"/>
          <c:order val="0"/>
          <c:tx>
            <c:v>Pillar Width = 30 m</c:v>
          </c:tx>
          <c:spPr>
            <a:ln w="19050">
              <a:noFill/>
            </a:ln>
          </c:spPr>
          <c:marker>
            <c:symbol val="x"/>
            <c:size val="5"/>
            <c:spPr>
              <a:solidFill>
                <a:schemeClr val="accent2"/>
              </a:solidFill>
              <a:ln w="63500">
                <a:solidFill>
                  <a:schemeClr val="accent2"/>
                </a:solidFill>
              </a:ln>
              <a:effectLst/>
            </c:spPr>
          </c:marker>
          <c:trendline>
            <c:spPr>
              <a:ln w="63500" cap="rnd">
                <a:solidFill>
                  <a:schemeClr val="accent2"/>
                </a:solidFill>
                <a:prstDash val="sysDot"/>
              </a:ln>
              <a:effectLst/>
            </c:spPr>
            <c:trendlineType val="linear"/>
            <c:dispRSqr val="0"/>
            <c:dispEq val="0"/>
          </c:trendline>
          <c:xVal>
            <c:numRef>
              <c:f>Depth!$D$67:$D$69</c:f>
              <c:numCache>
                <c:formatCode>General</c:formatCode>
                <c:ptCount val="3"/>
                <c:pt idx="0">
                  <c:v>100</c:v>
                </c:pt>
                <c:pt idx="1">
                  <c:v>250</c:v>
                </c:pt>
                <c:pt idx="2">
                  <c:v>350</c:v>
                </c:pt>
              </c:numCache>
            </c:numRef>
          </c:xVal>
          <c:yVal>
            <c:numRef>
              <c:f>Depth!$A$67:$A$69</c:f>
              <c:numCache>
                <c:formatCode>General</c:formatCode>
                <c:ptCount val="3"/>
                <c:pt idx="0">
                  <c:v>1.2033</c:v>
                </c:pt>
                <c:pt idx="1">
                  <c:v>5.4545399999999997</c:v>
                </c:pt>
                <c:pt idx="2">
                  <c:v>9.2988</c:v>
                </c:pt>
              </c:numCache>
            </c:numRef>
          </c:yVal>
          <c:smooth val="0"/>
          <c:extLst xmlns:c16r2="http://schemas.microsoft.com/office/drawing/2015/06/chart">
            <c:ext xmlns:c16="http://schemas.microsoft.com/office/drawing/2014/chart" uri="{C3380CC4-5D6E-409C-BE32-E72D297353CC}">
              <c16:uniqueId val="{00000001-A934-2B48-A692-6741B95A5884}"/>
            </c:ext>
          </c:extLst>
        </c:ser>
        <c:ser>
          <c:idx val="1"/>
          <c:order val="1"/>
          <c:tx>
            <c:v>Pillar Width = 60 m</c:v>
          </c:tx>
          <c:spPr>
            <a:ln w="25400">
              <a:noFill/>
            </a:ln>
          </c:spPr>
          <c:marker>
            <c:spPr>
              <a:solidFill>
                <a:srgbClr val="0070C0"/>
              </a:solidFill>
              <a:ln w="63500">
                <a:solidFill>
                  <a:srgbClr val="0070C0"/>
                </a:solidFill>
              </a:ln>
            </c:spPr>
          </c:marker>
          <c:trendline>
            <c:spPr>
              <a:ln w="63500">
                <a:solidFill>
                  <a:srgbClr val="0070C0"/>
                </a:solidFill>
                <a:prstDash val="sysDot"/>
              </a:ln>
            </c:spPr>
            <c:trendlineType val="linear"/>
            <c:intercept val="0"/>
            <c:dispRSqr val="0"/>
            <c:dispEq val="0"/>
          </c:trendline>
          <c:xVal>
            <c:numRef>
              <c:f>Depth!$D$55:$D$57</c:f>
              <c:numCache>
                <c:formatCode>General</c:formatCode>
                <c:ptCount val="3"/>
                <c:pt idx="0">
                  <c:v>100</c:v>
                </c:pt>
                <c:pt idx="1">
                  <c:v>250</c:v>
                </c:pt>
                <c:pt idx="2">
                  <c:v>350</c:v>
                </c:pt>
              </c:numCache>
            </c:numRef>
          </c:xVal>
          <c:yVal>
            <c:numRef>
              <c:f>Depth!$M$55:$M$57</c:f>
              <c:numCache>
                <c:formatCode>0.0</c:formatCode>
                <c:ptCount val="3"/>
                <c:pt idx="0">
                  <c:v>0.47855474041247892</c:v>
                </c:pt>
                <c:pt idx="1">
                  <c:v>1.2993613637825459</c:v>
                </c:pt>
                <c:pt idx="2">
                  <c:v>1.8403021044130621</c:v>
                </c:pt>
              </c:numCache>
            </c:numRef>
          </c:yVal>
          <c:smooth val="0"/>
          <c:extLst xmlns:c16r2="http://schemas.microsoft.com/office/drawing/2015/06/chart">
            <c:ext xmlns:c16="http://schemas.microsoft.com/office/drawing/2014/chart" uri="{C3380CC4-5D6E-409C-BE32-E72D297353CC}">
              <c16:uniqueId val="{00000003-A934-2B48-A692-6741B95A5884}"/>
            </c:ext>
          </c:extLst>
        </c:ser>
        <c:dLbls>
          <c:showLegendKey val="0"/>
          <c:showVal val="0"/>
          <c:showCatName val="0"/>
          <c:showSerName val="0"/>
          <c:showPercent val="0"/>
          <c:showBubbleSize val="0"/>
        </c:dLbls>
        <c:axId val="-1946811264"/>
        <c:axId val="-1946820512"/>
      </c:scatterChart>
      <c:valAx>
        <c:axId val="-1946811264"/>
        <c:scaling>
          <c:orientation val="minMax"/>
          <c:max val="400"/>
        </c:scaling>
        <c:delete val="0"/>
        <c:axPos val="b"/>
        <c:title>
          <c:tx>
            <c:rich>
              <a:bodyPr rot="0" vert="horz"/>
              <a:lstStyle/>
              <a:p>
                <a:pPr>
                  <a:defRPr/>
                </a:pPr>
                <a:r>
                  <a:rPr lang="en-US"/>
                  <a:t>Cover Depth, m</a:t>
                </a:r>
              </a:p>
            </c:rich>
          </c:tx>
          <c:overlay val="0"/>
          <c:spPr>
            <a:noFill/>
            <a:ln>
              <a:noFill/>
            </a:ln>
            <a:effectLst/>
          </c:spPr>
        </c:title>
        <c:numFmt formatCode="0" sourceLinked="0"/>
        <c:majorTickMark val="out"/>
        <c:minorTickMark val="none"/>
        <c:tickLblPos val="nextTo"/>
        <c:spPr>
          <a:noFill/>
          <a:ln w="9525" cap="flat" cmpd="sng" algn="ctr">
            <a:solidFill>
              <a:sysClr val="windowText" lastClr="000000"/>
            </a:solidFill>
            <a:round/>
          </a:ln>
          <a:effectLst/>
        </c:spPr>
        <c:txPr>
          <a:bodyPr rot="-60000000" vert="horz"/>
          <a:lstStyle/>
          <a:p>
            <a:pPr>
              <a:defRPr/>
            </a:pPr>
            <a:endParaRPr lang="en-US"/>
          </a:p>
        </c:txPr>
        <c:crossAx val="-1946820512"/>
        <c:crosses val="autoZero"/>
        <c:crossBetween val="midCat"/>
      </c:valAx>
      <c:valAx>
        <c:axId val="-1946820512"/>
        <c:scaling>
          <c:orientation val="minMax"/>
          <c:min val="0"/>
        </c:scaling>
        <c:delete val="0"/>
        <c:axPos val="l"/>
        <c:title>
          <c:tx>
            <c:rich>
              <a:bodyPr rot="-5400000" vert="horz"/>
              <a:lstStyle/>
              <a:p>
                <a:pPr>
                  <a:defRPr/>
                </a:pPr>
                <a:r>
                  <a:rPr lang="en-US"/>
                  <a:t>Seepage Rate, </a:t>
                </a:r>
                <a:r>
                  <a:rPr lang="en-US">
                    <a:latin typeface="Times New Roman" panose="02020603050405020304" pitchFamily="18" charset="0"/>
                    <a:cs typeface="Times New Roman" panose="02020603050405020304" pitchFamily="18" charset="0"/>
                  </a:rPr>
                  <a:t>×</a:t>
                </a:r>
                <a:r>
                  <a:rPr lang="en-US"/>
                  <a:t>10</a:t>
                </a:r>
                <a:r>
                  <a:rPr lang="en-US" baseline="30000"/>
                  <a:t>-3</a:t>
                </a:r>
                <a:r>
                  <a:rPr lang="en-US"/>
                  <a:t> m</a:t>
                </a:r>
                <a:r>
                  <a:rPr lang="en-US" baseline="30000"/>
                  <a:t>3</a:t>
                </a:r>
                <a:r>
                  <a:rPr lang="en-US"/>
                  <a:t>/s/km</a:t>
                </a:r>
              </a:p>
            </c:rich>
          </c:tx>
          <c:overlay val="0"/>
          <c:spPr>
            <a:noFill/>
            <a:ln>
              <a:noFill/>
            </a:ln>
            <a:effectLst/>
          </c:spPr>
        </c:title>
        <c:numFmt formatCode="0" sourceLinked="0"/>
        <c:majorTickMark val="out"/>
        <c:minorTickMark val="none"/>
        <c:tickLblPos val="nextTo"/>
        <c:spPr>
          <a:noFill/>
          <a:ln w="9525" cap="flat" cmpd="sng" algn="ctr">
            <a:solidFill>
              <a:sysClr val="windowText" lastClr="000000"/>
            </a:solidFill>
            <a:round/>
          </a:ln>
          <a:effectLst/>
        </c:spPr>
        <c:txPr>
          <a:bodyPr rot="-60000000" vert="horz"/>
          <a:lstStyle/>
          <a:p>
            <a:pPr>
              <a:defRPr/>
            </a:pPr>
            <a:endParaRPr lang="en-US"/>
          </a:p>
        </c:txPr>
        <c:crossAx val="-1946811264"/>
        <c:crosses val="autoZero"/>
        <c:crossBetween val="midCat"/>
      </c:valAx>
    </c:plotArea>
    <c:legend>
      <c:legendPos val="r"/>
      <c:legendEntry>
        <c:idx val="2"/>
        <c:delete val="1"/>
      </c:legendEntry>
      <c:legendEntry>
        <c:idx val="3"/>
        <c:delete val="1"/>
      </c:legendEntry>
      <c:layout>
        <c:manualLayout>
          <c:xMode val="edge"/>
          <c:yMode val="edge"/>
          <c:x val="0.69127695994522431"/>
          <c:y val="0.39336265305025797"/>
          <c:w val="0.30285784929057774"/>
          <c:h val="0.14441943326326959"/>
        </c:manualLayout>
      </c:layout>
      <c:overlay val="0"/>
    </c:legend>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9153519206563"/>
          <c:y val="2.8992250539531878E-2"/>
          <c:w val="0.81762979111536382"/>
          <c:h val="0.87560145430275504"/>
        </c:manualLayout>
      </c:layout>
      <c:scatterChart>
        <c:scatterStyle val="lineMarker"/>
        <c:varyColors val="0"/>
        <c:ser>
          <c:idx val="1"/>
          <c:order val="0"/>
          <c:tx>
            <c:v>WH 25 % of D</c:v>
          </c:tx>
          <c:spPr>
            <a:ln w="19050">
              <a:noFill/>
            </a:ln>
          </c:spPr>
          <c:marker>
            <c:spPr>
              <a:solidFill>
                <a:srgbClr val="00B0F0"/>
              </a:solidFill>
              <a:ln w="19050">
                <a:solidFill>
                  <a:srgbClr val="00B0F0"/>
                </a:solidFill>
              </a:ln>
            </c:spPr>
          </c:marker>
          <c:trendline>
            <c:spPr>
              <a:ln w="19050">
                <a:solidFill>
                  <a:srgbClr val="00B0F0"/>
                </a:solidFill>
              </a:ln>
            </c:spPr>
            <c:trendlineType val="power"/>
            <c:dispRSqr val="0"/>
            <c:dispEq val="0"/>
          </c:trendline>
          <c:xVal>
            <c:numRef>
              <c:f>'Sheet1 (5)'!$X$588:$X$591</c:f>
              <c:numCache>
                <c:formatCode>0</c:formatCode>
                <c:ptCount val="4"/>
                <c:pt idx="0">
                  <c:v>8.8000000000000007</c:v>
                </c:pt>
                <c:pt idx="1">
                  <c:v>30</c:v>
                </c:pt>
                <c:pt idx="2">
                  <c:v>60</c:v>
                </c:pt>
                <c:pt idx="3">
                  <c:v>90</c:v>
                </c:pt>
              </c:numCache>
            </c:numRef>
          </c:xVal>
          <c:yVal>
            <c:numRef>
              <c:f>'Sheet1 (5)'!$BD$588:$BD$591</c:f>
              <c:numCache>
                <c:formatCode>General</c:formatCode>
                <c:ptCount val="4"/>
                <c:pt idx="0">
                  <c:v>4010.2353972691794</c:v>
                </c:pt>
                <c:pt idx="1">
                  <c:v>1305.6926037621752</c:v>
                </c:pt>
                <c:pt idx="2">
                  <c:v>690.89166607787797</c:v>
                </c:pt>
                <c:pt idx="3">
                  <c:v>475.63396108057327</c:v>
                </c:pt>
              </c:numCache>
            </c:numRef>
          </c:yVal>
          <c:smooth val="0"/>
          <c:extLst xmlns:c16r2="http://schemas.microsoft.com/office/drawing/2015/06/chart">
            <c:ext xmlns:c16="http://schemas.microsoft.com/office/drawing/2014/chart" uri="{C3380CC4-5D6E-409C-BE32-E72D297353CC}">
              <c16:uniqueId val="{00000001-C0B1-D843-B6DD-1F11F20FE1DE}"/>
            </c:ext>
          </c:extLst>
        </c:ser>
        <c:ser>
          <c:idx val="3"/>
          <c:order val="1"/>
          <c:tx>
            <c:v>WH 50 % of D</c:v>
          </c:tx>
          <c:spPr>
            <a:ln w="19050">
              <a:noFill/>
            </a:ln>
          </c:spPr>
          <c:marker>
            <c:spPr>
              <a:ln w="19050">
                <a:solidFill>
                  <a:srgbClr val="92D050"/>
                </a:solidFill>
              </a:ln>
            </c:spPr>
          </c:marker>
          <c:trendline>
            <c:spPr>
              <a:ln w="19050">
                <a:solidFill>
                  <a:srgbClr val="92D050"/>
                </a:solidFill>
              </a:ln>
            </c:spPr>
            <c:trendlineType val="power"/>
            <c:dispRSqr val="0"/>
            <c:dispEq val="0"/>
          </c:trendline>
          <c:xVal>
            <c:numRef>
              <c:f>'Sheet1 (5)'!$X$600:$X$603</c:f>
              <c:numCache>
                <c:formatCode>0</c:formatCode>
                <c:ptCount val="4"/>
                <c:pt idx="0">
                  <c:v>8.8000000000000007</c:v>
                </c:pt>
                <c:pt idx="1">
                  <c:v>30</c:v>
                </c:pt>
                <c:pt idx="2">
                  <c:v>60</c:v>
                </c:pt>
                <c:pt idx="3">
                  <c:v>90</c:v>
                </c:pt>
              </c:numCache>
            </c:numRef>
          </c:xVal>
          <c:yVal>
            <c:numRef>
              <c:f>'Sheet1 (5)'!$BD$600:$BD$603</c:f>
              <c:numCache>
                <c:formatCode>General</c:formatCode>
                <c:ptCount val="4"/>
                <c:pt idx="0">
                  <c:v>8025.2249218613333</c:v>
                </c:pt>
                <c:pt idx="1">
                  <c:v>2625.6720664834884</c:v>
                </c:pt>
                <c:pt idx="2">
                  <c:v>1389.3430531504659</c:v>
                </c:pt>
                <c:pt idx="3">
                  <c:v>956.4722982130246</c:v>
                </c:pt>
              </c:numCache>
            </c:numRef>
          </c:yVal>
          <c:smooth val="0"/>
          <c:extLst xmlns:c16r2="http://schemas.microsoft.com/office/drawing/2015/06/chart">
            <c:ext xmlns:c16="http://schemas.microsoft.com/office/drawing/2014/chart" uri="{C3380CC4-5D6E-409C-BE32-E72D297353CC}">
              <c16:uniqueId val="{00000003-C0B1-D843-B6DD-1F11F20FE1DE}"/>
            </c:ext>
          </c:extLst>
        </c:ser>
        <c:ser>
          <c:idx val="6"/>
          <c:order val="2"/>
          <c:tx>
            <c:v>WH 100 % of D</c:v>
          </c:tx>
          <c:spPr>
            <a:ln w="19050">
              <a:noFill/>
            </a:ln>
          </c:spPr>
          <c:marker>
            <c:spPr>
              <a:ln w="19050">
                <a:solidFill>
                  <a:schemeClr val="accent2"/>
                </a:solidFill>
              </a:ln>
            </c:spPr>
          </c:marker>
          <c:trendline>
            <c:spPr>
              <a:ln w="19050">
                <a:solidFill>
                  <a:schemeClr val="accent2"/>
                </a:solidFill>
              </a:ln>
            </c:spPr>
            <c:trendlineType val="power"/>
            <c:dispRSqr val="0"/>
            <c:dispEq val="0"/>
          </c:trendline>
          <c:xVal>
            <c:numRef>
              <c:f>'Sheet1 (5)'!$X$612:$X$615</c:f>
              <c:numCache>
                <c:formatCode>0</c:formatCode>
                <c:ptCount val="4"/>
                <c:pt idx="0">
                  <c:v>8.8000000000000007</c:v>
                </c:pt>
                <c:pt idx="1">
                  <c:v>30</c:v>
                </c:pt>
                <c:pt idx="2">
                  <c:v>60</c:v>
                </c:pt>
                <c:pt idx="3">
                  <c:v>90</c:v>
                </c:pt>
              </c:numCache>
            </c:numRef>
          </c:xVal>
          <c:yVal>
            <c:numRef>
              <c:f>'Sheet1 (5)'!$BD$612:$BD$615</c:f>
              <c:numCache>
                <c:formatCode>General</c:formatCode>
                <c:ptCount val="4"/>
                <c:pt idx="0">
                  <c:v>16138.261673431776</c:v>
                </c:pt>
                <c:pt idx="1">
                  <c:v>5280.0741773730761</c:v>
                </c:pt>
                <c:pt idx="2">
                  <c:v>2793.8882665866131</c:v>
                </c:pt>
                <c:pt idx="3">
                  <c:v>1923.4102946949374</c:v>
                </c:pt>
              </c:numCache>
            </c:numRef>
          </c:yVal>
          <c:smooth val="0"/>
          <c:extLst xmlns:c16r2="http://schemas.microsoft.com/office/drawing/2015/06/chart">
            <c:ext xmlns:c16="http://schemas.microsoft.com/office/drawing/2014/chart" uri="{C3380CC4-5D6E-409C-BE32-E72D297353CC}">
              <c16:uniqueId val="{00000005-C0B1-D843-B6DD-1F11F20FE1DE}"/>
            </c:ext>
          </c:extLst>
        </c:ser>
        <c:dLbls>
          <c:showLegendKey val="0"/>
          <c:showVal val="0"/>
          <c:showCatName val="0"/>
          <c:showSerName val="0"/>
          <c:showPercent val="0"/>
          <c:showBubbleSize val="0"/>
        </c:dLbls>
        <c:axId val="-1946819424"/>
        <c:axId val="-1946818880"/>
        <c:extLst xmlns:c16r2="http://schemas.microsoft.com/office/drawing/2015/06/chart"/>
      </c:scatterChart>
      <c:scatterChart>
        <c:scatterStyle val="lineMarker"/>
        <c:varyColors val="0"/>
        <c:ser>
          <c:idx val="9"/>
          <c:order val="3"/>
          <c:tx>
            <c:v>ZoPVS</c:v>
          </c:tx>
          <c:spPr>
            <a:ln w="19050">
              <a:noFill/>
            </a:ln>
          </c:spPr>
          <c:marker>
            <c:spPr>
              <a:solidFill>
                <a:schemeClr val="tx1"/>
              </a:solidFill>
              <a:ln w="19050">
                <a:solidFill>
                  <a:schemeClr val="tx1"/>
                </a:solidFill>
              </a:ln>
            </c:spPr>
          </c:marker>
          <c:trendline>
            <c:spPr>
              <a:ln w="19050">
                <a:solidFill>
                  <a:sysClr val="windowText" lastClr="000000"/>
                </a:solidFill>
                <a:prstDash val="dash"/>
              </a:ln>
            </c:spPr>
            <c:trendlineType val="power"/>
            <c:dispRSqr val="0"/>
            <c:dispEq val="0"/>
          </c:trendline>
          <c:xVal>
            <c:numRef>
              <c:f>'Sheet1 (5)'!$X$588:$X$591</c:f>
              <c:numCache>
                <c:formatCode>0</c:formatCode>
                <c:ptCount val="4"/>
                <c:pt idx="0">
                  <c:v>8.8000000000000007</c:v>
                </c:pt>
                <c:pt idx="1">
                  <c:v>30</c:v>
                </c:pt>
                <c:pt idx="2">
                  <c:v>60</c:v>
                </c:pt>
                <c:pt idx="3">
                  <c:v>90</c:v>
                </c:pt>
              </c:numCache>
            </c:numRef>
          </c:xVal>
          <c:yVal>
            <c:numRef>
              <c:f>'Sheet1 (5)'!$AF$588:$AF$591</c:f>
              <c:numCache>
                <c:formatCode>0</c:formatCode>
                <c:ptCount val="4"/>
                <c:pt idx="0">
                  <c:v>99.899113907765695</c:v>
                </c:pt>
                <c:pt idx="1">
                  <c:v>34.582870861411124</c:v>
                </c:pt>
                <c:pt idx="2">
                  <c:v>18.799546422251897</c:v>
                </c:pt>
                <c:pt idx="3">
                  <c:v>13.104671855920813</c:v>
                </c:pt>
              </c:numCache>
            </c:numRef>
          </c:yVal>
          <c:smooth val="0"/>
          <c:extLst xmlns:c16r2="http://schemas.microsoft.com/office/drawing/2015/06/chart">
            <c:ext xmlns:c16="http://schemas.microsoft.com/office/drawing/2014/chart" uri="{C3380CC4-5D6E-409C-BE32-E72D297353CC}">
              <c16:uniqueId val="{00000007-C0B1-D843-B6DD-1F11F20FE1DE}"/>
            </c:ext>
          </c:extLst>
        </c:ser>
        <c:dLbls>
          <c:showLegendKey val="0"/>
          <c:showVal val="0"/>
          <c:showCatName val="0"/>
          <c:showSerName val="0"/>
          <c:showPercent val="0"/>
          <c:showBubbleSize val="0"/>
        </c:dLbls>
        <c:axId val="-1941056160"/>
        <c:axId val="-1980797328"/>
      </c:scatterChart>
      <c:valAx>
        <c:axId val="-1946819424"/>
        <c:scaling>
          <c:orientation val="minMax"/>
        </c:scaling>
        <c:delete val="0"/>
        <c:axPos val="b"/>
        <c:title>
          <c:tx>
            <c:rich>
              <a:bodyPr/>
              <a:lstStyle/>
              <a:p>
                <a:pPr>
                  <a:defRPr sz="1200"/>
                </a:pPr>
                <a:r>
                  <a:rPr lang="en-US" sz="1200"/>
                  <a:t>Width, m</a:t>
                </a:r>
              </a:p>
            </c:rich>
          </c:tx>
          <c:layout>
            <c:manualLayout>
              <c:xMode val="edge"/>
              <c:yMode val="edge"/>
              <c:x val="0.41868661671383745"/>
              <c:y val="0.83304454646555326"/>
            </c:manualLayout>
          </c:layout>
          <c:overlay val="0"/>
        </c:title>
        <c:numFmt formatCode="0" sourceLinked="1"/>
        <c:majorTickMark val="out"/>
        <c:minorTickMark val="none"/>
        <c:tickLblPos val="nextTo"/>
        <c:spPr>
          <a:noFill/>
          <a:ln w="9525" cap="flat" cmpd="sng" algn="ctr">
            <a:solidFill>
              <a:sysClr val="windowText" lastClr="000000"/>
            </a:solidFill>
            <a:round/>
          </a:ln>
          <a:effectLst/>
        </c:spPr>
        <c:txPr>
          <a:bodyPr rot="-60000000" vert="horz"/>
          <a:lstStyle/>
          <a:p>
            <a:pPr>
              <a:defRPr sz="1200"/>
            </a:pPr>
            <a:endParaRPr lang="en-US"/>
          </a:p>
        </c:txPr>
        <c:crossAx val="-1946818880"/>
        <c:crosses val="autoZero"/>
        <c:crossBetween val="midCat"/>
      </c:valAx>
      <c:valAx>
        <c:axId val="-1946818880"/>
        <c:scaling>
          <c:orientation val="minMax"/>
          <c:max val="25000"/>
        </c:scaling>
        <c:delete val="0"/>
        <c:axPos val="l"/>
        <c:title>
          <c:tx>
            <c:rich>
              <a:bodyPr/>
              <a:lstStyle/>
              <a:p>
                <a:pPr>
                  <a:defRPr/>
                </a:pPr>
                <a:r>
                  <a:rPr lang="en-US"/>
                  <a:t>Seepage, GPM/km</a:t>
                </a:r>
              </a:p>
            </c:rich>
          </c:tx>
          <c:layout>
            <c:manualLayout>
              <c:xMode val="edge"/>
              <c:yMode val="edge"/>
              <c:x val="0.11489585907520435"/>
              <c:y val="0.29951167104973064"/>
            </c:manualLayout>
          </c:layout>
          <c:overlay val="0"/>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sz="1200"/>
            </a:pPr>
            <a:endParaRPr lang="en-US"/>
          </a:p>
        </c:txPr>
        <c:crossAx val="-1946819424"/>
        <c:crosses val="autoZero"/>
        <c:crossBetween val="midCat"/>
      </c:valAx>
      <c:valAx>
        <c:axId val="-1980797328"/>
        <c:scaling>
          <c:orientation val="minMax"/>
          <c:max val="100"/>
        </c:scaling>
        <c:delete val="0"/>
        <c:axPos val="r"/>
        <c:title>
          <c:tx>
            <c:rich>
              <a:bodyPr/>
              <a:lstStyle/>
              <a:p>
                <a:pPr>
                  <a:defRPr/>
                </a:pPr>
                <a:r>
                  <a:rPr lang="en-US"/>
                  <a:t>ZoPVS, %</a:t>
                </a:r>
              </a:p>
            </c:rich>
          </c:tx>
          <c:layout>
            <c:manualLayout>
              <c:xMode val="edge"/>
              <c:yMode val="edge"/>
              <c:x val="0.85846622362314096"/>
              <c:y val="0.35333261060486282"/>
            </c:manualLayout>
          </c:layout>
          <c:overlay val="0"/>
        </c:title>
        <c:numFmt formatCode="0" sourceLinked="1"/>
        <c:majorTickMark val="out"/>
        <c:minorTickMark val="none"/>
        <c:tickLblPos val="nextTo"/>
        <c:crossAx val="-1941056160"/>
        <c:crosses val="max"/>
        <c:crossBetween val="midCat"/>
      </c:valAx>
      <c:valAx>
        <c:axId val="-1941056160"/>
        <c:scaling>
          <c:orientation val="minMax"/>
        </c:scaling>
        <c:delete val="1"/>
        <c:axPos val="b"/>
        <c:numFmt formatCode="0" sourceLinked="1"/>
        <c:majorTickMark val="out"/>
        <c:minorTickMark val="none"/>
        <c:tickLblPos val="nextTo"/>
        <c:crossAx val="-1980797328"/>
        <c:crosses val="autoZero"/>
        <c:crossBetween val="midCat"/>
      </c:valAx>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52536636996489006"/>
          <c:y val="0.10034777329728672"/>
          <c:w val="0.35823732101142824"/>
          <c:h val="0.21236494789074198"/>
        </c:manualLayout>
      </c:layout>
      <c:overlay val="0"/>
    </c:legend>
    <c:plotVisOnly val="1"/>
    <c:dispBlanksAs val="gap"/>
    <c:showDLblsOverMax val="0"/>
  </c:chart>
  <c:txPr>
    <a:bodyPr/>
    <a:lstStyle/>
    <a:p>
      <a:pPr>
        <a:defRPr sz="1200" b="1">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0.56381</cdr:x>
      <cdr:y>0.13957</cdr:y>
    </cdr:from>
    <cdr:to>
      <cdr:x>0.96174</cdr:x>
      <cdr:y>0.21943</cdr:y>
    </cdr:to>
    <cdr:sp macro="" textlink="">
      <cdr:nvSpPr>
        <cdr:cNvPr id="6" name="TextBox 1"/>
        <cdr:cNvSpPr txBox="1"/>
      </cdr:nvSpPr>
      <cdr:spPr>
        <a:xfrm xmlns:a="http://schemas.openxmlformats.org/drawingml/2006/main">
          <a:off x="2734573" y="410534"/>
          <a:ext cx="1929997" cy="2348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200" b="1" i="0" baseline="0">
              <a:effectLst/>
              <a:latin typeface="Times New Roman" panose="02020603050405020304" pitchFamily="18" charset="0"/>
              <a:ea typeface="+mn-ea"/>
              <a:cs typeface="Times New Roman" panose="02020603050405020304" pitchFamily="18" charset="0"/>
            </a:rPr>
            <a:t>y = 0.294e</a:t>
          </a:r>
          <a:r>
            <a:rPr lang="en-US" sz="1200" b="1" i="0" baseline="30000">
              <a:effectLst/>
              <a:latin typeface="Times New Roman" panose="02020603050405020304" pitchFamily="18" charset="0"/>
              <a:ea typeface="+mn-ea"/>
              <a:cs typeface="Times New Roman" panose="02020603050405020304" pitchFamily="18" charset="0"/>
            </a:rPr>
            <a:t>-0.12x </a:t>
          </a:r>
          <a:r>
            <a:rPr lang="en-US" sz="1200" b="1" i="0" baseline="0">
              <a:effectLst/>
              <a:latin typeface="Times New Roman" panose="02020603050405020304" pitchFamily="18" charset="0"/>
              <a:ea typeface="+mn-ea"/>
              <a:cs typeface="Times New Roman" panose="02020603050405020304" pitchFamily="18" charset="0"/>
            </a:rPr>
            <a:t>+ 0.7057 </a:t>
          </a:r>
          <a:endParaRPr lang="en-IN" sz="1200" b="1">
            <a:effectLst/>
            <a:latin typeface="Times New Roman" panose="02020603050405020304" pitchFamily="18" charset="0"/>
            <a:cs typeface="Times New Roman" panose="02020603050405020304" pitchFamily="18" charset="0"/>
          </a:endParaRPr>
        </a:p>
        <a:p xmlns:a="http://schemas.openxmlformats.org/drawingml/2006/main">
          <a:endParaRPr lang="en-IN" sz="12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0.56026</cdr:x>
      <cdr:y>0.38603</cdr:y>
    </cdr:from>
    <cdr:to>
      <cdr:x>0.98933</cdr:x>
      <cdr:y>0.46532</cdr:y>
    </cdr:to>
    <cdr:sp macro="" textlink="">
      <cdr:nvSpPr>
        <cdr:cNvPr id="7" name="TextBox 1"/>
        <cdr:cNvSpPr txBox="1"/>
      </cdr:nvSpPr>
      <cdr:spPr>
        <a:xfrm xmlns:a="http://schemas.openxmlformats.org/drawingml/2006/main">
          <a:off x="2717321" y="1135438"/>
          <a:ext cx="2081051" cy="2332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200" b="1" i="0" baseline="0">
              <a:effectLst/>
              <a:latin typeface="Times New Roman" panose="02020603050405020304" pitchFamily="18" charset="0"/>
              <a:ea typeface="+mn-ea"/>
              <a:cs typeface="Times New Roman" panose="02020603050405020304" pitchFamily="18" charset="0"/>
            </a:rPr>
            <a:t>y = 0.6504e</a:t>
          </a:r>
          <a:r>
            <a:rPr lang="en-US" sz="1200" b="1" i="0" baseline="30000">
              <a:effectLst/>
              <a:latin typeface="Times New Roman" panose="02020603050405020304" pitchFamily="18" charset="0"/>
              <a:ea typeface="+mn-ea"/>
              <a:cs typeface="Times New Roman" panose="02020603050405020304" pitchFamily="18" charset="0"/>
            </a:rPr>
            <a:t>-0.3444x </a:t>
          </a:r>
          <a:r>
            <a:rPr lang="en-US" sz="1200" b="1" i="0" baseline="0">
              <a:effectLst/>
              <a:latin typeface="Times New Roman" panose="02020603050405020304" pitchFamily="18" charset="0"/>
              <a:ea typeface="+mn-ea"/>
              <a:cs typeface="Times New Roman" panose="02020603050405020304" pitchFamily="18" charset="0"/>
            </a:rPr>
            <a:t>+ 0.3492 </a:t>
          </a:r>
          <a:endParaRPr lang="en-IN" sz="1200" b="1">
            <a:effectLst/>
            <a:latin typeface="Times New Roman" panose="02020603050405020304" pitchFamily="18" charset="0"/>
            <a:cs typeface="Times New Roman" panose="02020603050405020304" pitchFamily="18" charset="0"/>
          </a:endParaRPr>
        </a:p>
        <a:p xmlns:a="http://schemas.openxmlformats.org/drawingml/2006/main">
          <a:endParaRPr lang="en-IN" sz="12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0.56737</cdr:x>
      <cdr:y>0.55129</cdr:y>
    </cdr:from>
    <cdr:to>
      <cdr:x>0.97267</cdr:x>
      <cdr:y>0.63115</cdr:y>
    </cdr:to>
    <cdr:sp macro="" textlink="">
      <cdr:nvSpPr>
        <cdr:cNvPr id="8" name="TextBox 1"/>
        <cdr:cNvSpPr txBox="1"/>
      </cdr:nvSpPr>
      <cdr:spPr>
        <a:xfrm xmlns:a="http://schemas.openxmlformats.org/drawingml/2006/main">
          <a:off x="2751826" y="1621520"/>
          <a:ext cx="1965763" cy="2348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200" b="1" i="0" baseline="0">
              <a:effectLst/>
              <a:latin typeface="Times New Roman" panose="02020603050405020304" pitchFamily="18" charset="0"/>
              <a:ea typeface="+mn-ea"/>
              <a:cs typeface="Times New Roman" panose="02020603050405020304" pitchFamily="18" charset="0"/>
            </a:rPr>
            <a:t>y = 0.9509e</a:t>
          </a:r>
          <a:r>
            <a:rPr lang="en-US" sz="1200" b="1" i="0" baseline="30000">
              <a:effectLst/>
              <a:latin typeface="Times New Roman" panose="02020603050405020304" pitchFamily="18" charset="0"/>
              <a:ea typeface="+mn-ea"/>
              <a:cs typeface="Times New Roman" panose="02020603050405020304" pitchFamily="18" charset="0"/>
            </a:rPr>
            <a:t>-0.2239x </a:t>
          </a:r>
          <a:r>
            <a:rPr lang="en-US" sz="1200" b="1" i="0" baseline="0">
              <a:effectLst/>
              <a:latin typeface="Times New Roman" panose="02020603050405020304" pitchFamily="18" charset="0"/>
              <a:ea typeface="+mn-ea"/>
              <a:cs typeface="Times New Roman" panose="02020603050405020304" pitchFamily="18" charset="0"/>
            </a:rPr>
            <a:t>+ 0.049 </a:t>
          </a:r>
          <a:endParaRPr lang="en-IN" sz="1200" b="1">
            <a:effectLst/>
            <a:latin typeface="Times New Roman" panose="02020603050405020304" pitchFamily="18" charset="0"/>
            <a:cs typeface="Times New Roman" panose="02020603050405020304" pitchFamily="18" charset="0"/>
          </a:endParaRPr>
        </a:p>
        <a:p xmlns:a="http://schemas.openxmlformats.org/drawingml/2006/main">
          <a:endParaRPr lang="en-IN" sz="1200" b="1">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0.26763</cdr:x>
      <cdr:y>0.4642</cdr:y>
    </cdr:from>
    <cdr:to>
      <cdr:x>0.92309</cdr:x>
      <cdr:y>0.46806</cdr:y>
    </cdr:to>
    <cdr:cxnSp macro="">
      <cdr:nvCxnSpPr>
        <cdr:cNvPr id="7" name="Straight Arrow Connector 6">
          <a:extLst xmlns:a="http://schemas.openxmlformats.org/drawingml/2006/main">
            <a:ext uri="{FF2B5EF4-FFF2-40B4-BE49-F238E27FC236}">
              <a16:creationId xmlns:a16="http://schemas.microsoft.com/office/drawing/2014/main" xmlns="" id="{14D582FA-F259-CB77-DFF6-320B2151022F}"/>
            </a:ext>
          </a:extLst>
        </cdr:cNvPr>
        <cdr:cNvCxnSpPr/>
      </cdr:nvCxnSpPr>
      <cdr:spPr>
        <a:xfrm xmlns:a="http://schemas.openxmlformats.org/drawingml/2006/main" flipH="1">
          <a:off x="1147971" y="1524364"/>
          <a:ext cx="2811514" cy="12686"/>
        </a:xfrm>
        <a:prstGeom xmlns:a="http://schemas.openxmlformats.org/drawingml/2006/main" prst="straightConnector1">
          <a:avLst/>
        </a:prstGeom>
        <a:ln xmlns:a="http://schemas.openxmlformats.org/drawingml/2006/main" w="28575">
          <a:solidFill>
            <a:srgbClr val="7030A0"/>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0.26469</cdr:x>
      <cdr:y>0.46472</cdr:y>
    </cdr:from>
    <cdr:to>
      <cdr:x>0.26553</cdr:x>
      <cdr:y>0.89703</cdr:y>
    </cdr:to>
    <cdr:cxnSp macro="">
      <cdr:nvCxnSpPr>
        <cdr:cNvPr id="9" name="Straight Arrow Connector 8">
          <a:extLst xmlns:a="http://schemas.openxmlformats.org/drawingml/2006/main">
            <a:ext uri="{FF2B5EF4-FFF2-40B4-BE49-F238E27FC236}">
              <a16:creationId xmlns:a16="http://schemas.microsoft.com/office/drawing/2014/main" xmlns="" id="{1C417BBF-0879-7D4E-C3C2-ADE60CA19A9F}"/>
            </a:ext>
          </a:extLst>
        </cdr:cNvPr>
        <cdr:cNvCxnSpPr/>
      </cdr:nvCxnSpPr>
      <cdr:spPr>
        <a:xfrm xmlns:a="http://schemas.openxmlformats.org/drawingml/2006/main">
          <a:off x="1380466" y="1857225"/>
          <a:ext cx="4381" cy="1727688"/>
        </a:xfrm>
        <a:prstGeom xmlns:a="http://schemas.openxmlformats.org/drawingml/2006/main" prst="straightConnector1">
          <a:avLst/>
        </a:prstGeom>
        <a:ln xmlns:a="http://schemas.openxmlformats.org/drawingml/2006/main" w="28575">
          <a:solidFill>
            <a:srgbClr val="7030A0"/>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0.17436</cdr:x>
      <cdr:y>0.02972</cdr:y>
    </cdr:from>
    <cdr:to>
      <cdr:x>0.17581</cdr:x>
      <cdr:y>0.90481</cdr:y>
    </cdr:to>
    <cdr:cxnSp macro="">
      <cdr:nvCxnSpPr>
        <cdr:cNvPr id="11" name="Straight Arrow Connector 10">
          <a:extLst xmlns:a="http://schemas.openxmlformats.org/drawingml/2006/main">
            <a:ext uri="{FF2B5EF4-FFF2-40B4-BE49-F238E27FC236}">
              <a16:creationId xmlns:a16="http://schemas.microsoft.com/office/drawing/2014/main" xmlns="" id="{B7721ACE-9B18-9F24-F0C4-B6F9A2F1A902}"/>
            </a:ext>
          </a:extLst>
        </cdr:cNvPr>
        <cdr:cNvCxnSpPr/>
      </cdr:nvCxnSpPr>
      <cdr:spPr>
        <a:xfrm xmlns:a="http://schemas.openxmlformats.org/drawingml/2006/main">
          <a:off x="909363" y="118790"/>
          <a:ext cx="7562" cy="3497217"/>
        </a:xfrm>
        <a:prstGeom xmlns:a="http://schemas.openxmlformats.org/drawingml/2006/main" prst="straightConnector1">
          <a:avLst/>
        </a:prstGeom>
        <a:ln xmlns:a="http://schemas.openxmlformats.org/drawingml/2006/main" w="28575">
          <a:solidFill>
            <a:srgbClr val="FF0000"/>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0.17346</cdr:x>
      <cdr:y>0.02771</cdr:y>
    </cdr:from>
    <cdr:to>
      <cdr:x>0.92172</cdr:x>
      <cdr:y>0.03051</cdr:y>
    </cdr:to>
    <cdr:cxnSp macro="">
      <cdr:nvCxnSpPr>
        <cdr:cNvPr id="4" name="Straight Arrow Connector 3">
          <a:extLst xmlns:a="http://schemas.openxmlformats.org/drawingml/2006/main">
            <a:ext uri="{FF2B5EF4-FFF2-40B4-BE49-F238E27FC236}">
              <a16:creationId xmlns:a16="http://schemas.microsoft.com/office/drawing/2014/main" xmlns="" id="{969EEB7F-568C-A3B2-FEBF-100180D805A7}"/>
            </a:ext>
          </a:extLst>
        </cdr:cNvPr>
        <cdr:cNvCxnSpPr/>
      </cdr:nvCxnSpPr>
      <cdr:spPr>
        <a:xfrm xmlns:a="http://schemas.openxmlformats.org/drawingml/2006/main" flipH="1">
          <a:off x="904649" y="110740"/>
          <a:ext cx="3902482" cy="11180"/>
        </a:xfrm>
        <a:prstGeom xmlns:a="http://schemas.openxmlformats.org/drawingml/2006/main" prst="straightConnector1">
          <a:avLst/>
        </a:prstGeom>
        <a:ln xmlns:a="http://schemas.openxmlformats.org/drawingml/2006/main" w="28575">
          <a:solidFill>
            <a:srgbClr val="FF0000"/>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0.10517</cdr:x>
      <cdr:y>0.72748</cdr:y>
    </cdr:from>
    <cdr:to>
      <cdr:x>0.36518</cdr:x>
      <cdr:y>0.72861</cdr:y>
    </cdr:to>
    <cdr:cxnSp macro="">
      <cdr:nvCxnSpPr>
        <cdr:cNvPr id="6" name="Straight Arrow Connector 5">
          <a:extLst xmlns:a="http://schemas.openxmlformats.org/drawingml/2006/main">
            <a:ext uri="{FF2B5EF4-FFF2-40B4-BE49-F238E27FC236}">
              <a16:creationId xmlns:a16="http://schemas.microsoft.com/office/drawing/2014/main" xmlns="" id="{7CF4AC2F-93D9-720C-B160-4EDEC8955B19}"/>
            </a:ext>
          </a:extLst>
        </cdr:cNvPr>
        <cdr:cNvCxnSpPr/>
      </cdr:nvCxnSpPr>
      <cdr:spPr>
        <a:xfrm xmlns:a="http://schemas.openxmlformats.org/drawingml/2006/main" flipV="1">
          <a:off x="761991" y="3333750"/>
          <a:ext cx="1883845" cy="5173"/>
        </a:xfrm>
        <a:prstGeom xmlns:a="http://schemas.openxmlformats.org/drawingml/2006/main" prst="straightConnector1">
          <a:avLst/>
        </a:prstGeom>
        <a:ln xmlns:a="http://schemas.openxmlformats.org/drawingml/2006/main" w="28575">
          <a:solidFill>
            <a:sysClr val="windowText" lastClr="000000"/>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0.3608</cdr:x>
      <cdr:y>0.7321</cdr:y>
    </cdr:from>
    <cdr:to>
      <cdr:x>0.3608</cdr:x>
      <cdr:y>0.90049</cdr:y>
    </cdr:to>
    <cdr:cxnSp macro="">
      <cdr:nvCxnSpPr>
        <cdr:cNvPr id="10" name="Straight Arrow Connector 9">
          <a:extLst xmlns:a="http://schemas.openxmlformats.org/drawingml/2006/main">
            <a:ext uri="{FF2B5EF4-FFF2-40B4-BE49-F238E27FC236}">
              <a16:creationId xmlns:a16="http://schemas.microsoft.com/office/drawing/2014/main" xmlns="" id="{6DC740F4-19F0-F5A9-7906-A89682FC8B10}"/>
            </a:ext>
          </a:extLst>
        </cdr:cNvPr>
        <cdr:cNvCxnSpPr/>
      </cdr:nvCxnSpPr>
      <cdr:spPr>
        <a:xfrm xmlns:a="http://schemas.openxmlformats.org/drawingml/2006/main">
          <a:off x="2614085" y="3354917"/>
          <a:ext cx="25" cy="771655"/>
        </a:xfrm>
        <a:prstGeom xmlns:a="http://schemas.openxmlformats.org/drawingml/2006/main" prst="straightConnector1">
          <a:avLst/>
        </a:prstGeom>
        <a:ln xmlns:a="http://schemas.openxmlformats.org/drawingml/2006/main" w="28575">
          <a:solidFill>
            <a:sysClr val="windowText" lastClr="000000"/>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0.19219</cdr:x>
      <cdr:y>0.04004</cdr:y>
    </cdr:from>
    <cdr:to>
      <cdr:x>0.47294</cdr:x>
      <cdr:y>0.10592</cdr:y>
    </cdr:to>
    <cdr:sp macro="" textlink="">
      <cdr:nvSpPr>
        <cdr:cNvPr id="2" name="Text Box 1"/>
        <cdr:cNvSpPr txBox="1"/>
      </cdr:nvSpPr>
      <cdr:spPr>
        <a:xfrm xmlns:a="http://schemas.openxmlformats.org/drawingml/2006/main">
          <a:off x="824362" y="131497"/>
          <a:ext cx="1204244" cy="2163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rgbClr val="FF0000"/>
              </a:solidFill>
              <a:latin typeface="Times New Roman" panose="02020603050405020304" pitchFamily="18" charset="0"/>
              <a:cs typeface="Times New Roman" panose="02020603050405020304" pitchFamily="18" charset="0"/>
            </a:rPr>
            <a:t>Critical Width</a:t>
          </a:r>
        </a:p>
      </cdr:txBody>
    </cdr:sp>
  </cdr:relSizeAnchor>
  <cdr:relSizeAnchor xmlns:cdr="http://schemas.openxmlformats.org/drawingml/2006/chartDrawing">
    <cdr:from>
      <cdr:x>0.25231</cdr:x>
      <cdr:y>0.38785</cdr:y>
    </cdr:from>
    <cdr:to>
      <cdr:x>0.56688</cdr:x>
      <cdr:y>0.46119</cdr:y>
    </cdr:to>
    <cdr:sp macro="" textlink="">
      <cdr:nvSpPr>
        <cdr:cNvPr id="3" name="Text Box 2"/>
        <cdr:cNvSpPr txBox="1"/>
      </cdr:nvSpPr>
      <cdr:spPr>
        <a:xfrm xmlns:a="http://schemas.openxmlformats.org/drawingml/2006/main">
          <a:off x="1082253" y="1273629"/>
          <a:ext cx="1349298" cy="2408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rgbClr val="7030A0"/>
              </a:solidFill>
              <a:latin typeface="Times New Roman" panose="02020603050405020304" pitchFamily="18" charset="0"/>
              <a:cs typeface="Times New Roman" panose="02020603050405020304" pitchFamily="18" charset="0"/>
            </a:rPr>
            <a:t>Rational</a:t>
          </a:r>
          <a:r>
            <a:rPr lang="en-US" sz="1200" b="1" baseline="0" dirty="0">
              <a:solidFill>
                <a:srgbClr val="7030A0"/>
              </a:solidFill>
              <a:latin typeface="Times New Roman" panose="02020603050405020304" pitchFamily="18" charset="0"/>
              <a:cs typeface="Times New Roman" panose="02020603050405020304" pitchFamily="18" charset="0"/>
            </a:rPr>
            <a:t> Width</a:t>
          </a:r>
          <a:endParaRPr lang="en-US" sz="1200" b="1" dirty="0">
            <a:solidFill>
              <a:srgbClr val="7030A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0.34441</cdr:x>
      <cdr:y>0.65997</cdr:y>
    </cdr:from>
    <cdr:to>
      <cdr:x>0.81184</cdr:x>
      <cdr:y>0.75743</cdr:y>
    </cdr:to>
    <cdr:sp macro="" textlink="">
      <cdr:nvSpPr>
        <cdr:cNvPr id="5" name="Text Box 4"/>
        <cdr:cNvSpPr txBox="1"/>
      </cdr:nvSpPr>
      <cdr:spPr>
        <a:xfrm xmlns:a="http://schemas.openxmlformats.org/drawingml/2006/main">
          <a:off x="1477293" y="2167258"/>
          <a:ext cx="2004985" cy="3200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latin typeface="Times New Roman" panose="02020603050405020304" pitchFamily="18" charset="0"/>
              <a:cs typeface="Times New Roman" panose="02020603050405020304" pitchFamily="18" charset="0"/>
            </a:rPr>
            <a:t>Controlled Seepage Width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2517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05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43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6</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831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E83D6-2153-4FEA-A8E1-3C15877D8595}" type="slidenum">
              <a:rPr lang="en-GB" smtClean="0"/>
              <a:pPr/>
              <a:t>7</a:t>
            </a:fld>
            <a:endParaRPr lang="en-GB"/>
          </a:p>
        </p:txBody>
      </p:sp>
    </p:spTree>
    <p:extLst>
      <p:ext uri="{BB962C8B-B14F-4D97-AF65-F5344CB8AC3E}">
        <p14:creationId xmlns:p14="http://schemas.microsoft.com/office/powerpoint/2010/main" val="255479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97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12</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766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5.png"/><Relationship Id="rId12"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18.emf"/><Relationship Id="rId5" Type="http://schemas.openxmlformats.org/officeDocument/2006/relationships/image" Target="../media/image23.png"/><Relationship Id="rId10"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46.emf"/><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JPG"/><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8.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81481"/>
            <a:ext cx="12192000" cy="1511929"/>
          </a:xfrm>
        </p:spPr>
        <p:txBody>
          <a:bodyPr>
            <a:normAutofit/>
          </a:bodyPr>
          <a:lstStyle/>
          <a:p>
            <a:pPr>
              <a:lnSpc>
                <a:spcPct val="100000"/>
              </a:lnSpc>
            </a:pPr>
            <a:r>
              <a:rPr lang="en-US" altLang="en-US" sz="2200" b="1" dirty="0" smtClean="0">
                <a:solidFill>
                  <a:schemeClr val="tx1"/>
                </a:solidFill>
                <a:latin typeface="Comic Sans MS" panose="030F0702030302020204" pitchFamily="66" charset="0"/>
              </a:rPr>
              <a:t>Design </a:t>
            </a:r>
            <a:r>
              <a:rPr lang="en-US" altLang="en-US" sz="2200" b="1" dirty="0">
                <a:solidFill>
                  <a:schemeClr val="tx1"/>
                </a:solidFill>
                <a:latin typeface="Comic Sans MS" panose="030F0702030302020204" pitchFamily="66" charset="0"/>
              </a:rPr>
              <a:t>of Protective Water Barrier Pillars for Enhanced Safety and Productivity in Underground Coal Mines </a:t>
            </a:r>
            <a:endParaRPr lang="en-US" altLang="en-US" sz="1800" b="1" dirty="0">
              <a:solidFill>
                <a:schemeClr val="tx1"/>
              </a:solidFill>
              <a:latin typeface="Comic Sans MS" panose="030F0702030302020204" pitchFamily="66" charset="0"/>
            </a:endParaRPr>
          </a:p>
        </p:txBody>
      </p:sp>
      <p:sp>
        <p:nvSpPr>
          <p:cNvPr id="2051" name="Subtitle 2"/>
          <p:cNvSpPr>
            <a:spLocks noGrp="1"/>
          </p:cNvSpPr>
          <p:nvPr>
            <p:ph type="subTitle" idx="1"/>
          </p:nvPr>
        </p:nvSpPr>
        <p:spPr>
          <a:xfrm>
            <a:off x="1446998" y="5738722"/>
            <a:ext cx="9328150" cy="501149"/>
          </a:xfrm>
        </p:spPr>
        <p:txBody>
          <a:bodyPr/>
          <a:lstStyle/>
          <a:p>
            <a:r>
              <a:rPr lang="en-US" altLang="en-US" sz="2000" b="1" dirty="0"/>
              <a:t>Department of Mining Engineering, IIT(BHU) Varanasi</a:t>
            </a:r>
          </a:p>
        </p:txBody>
      </p:sp>
      <p:pic>
        <p:nvPicPr>
          <p:cNvPr id="2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058" y="1919319"/>
            <a:ext cx="2696029" cy="251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a:t>
            </a:fld>
            <a:endParaRPr lang="en-IN"/>
          </a:p>
        </p:txBody>
      </p:sp>
      <p:sp>
        <p:nvSpPr>
          <p:cNvPr id="3" name="Rectangle 2"/>
          <p:cNvSpPr/>
          <p:nvPr/>
        </p:nvSpPr>
        <p:spPr>
          <a:xfrm>
            <a:off x="3063072" y="5000058"/>
            <a:ext cx="6096000" cy="461665"/>
          </a:xfrm>
          <a:prstGeom prst="rect">
            <a:avLst/>
          </a:prstGeom>
        </p:spPr>
        <p:txBody>
          <a:bodyPr>
            <a:spAutoFit/>
          </a:bodyPr>
          <a:lstStyle/>
          <a:p>
            <a:pPr algn="ctr"/>
            <a:r>
              <a:rPr lang="en-IN" sz="2400" dirty="0">
                <a:latin typeface="Times New Roman" panose="02020603050405020304" pitchFamily="18" charset="0"/>
                <a:ea typeface="Times New Roman" panose="02020603050405020304" pitchFamily="18" charset="0"/>
              </a:rPr>
              <a:t>A </a:t>
            </a:r>
            <a:r>
              <a:rPr lang="en-IN" sz="2400" dirty="0" err="1">
                <a:latin typeface="Times New Roman" panose="02020603050405020304" pitchFamily="18" charset="0"/>
                <a:ea typeface="Times New Roman" panose="02020603050405020304" pitchFamily="18" charset="0"/>
              </a:rPr>
              <a:t>Galav</a:t>
            </a:r>
            <a:r>
              <a:rPr lang="en-IN" sz="2400" dirty="0">
                <a:latin typeface="Times New Roman" panose="02020603050405020304" pitchFamily="18" charset="0"/>
                <a:ea typeface="Times New Roman" panose="02020603050405020304" pitchFamily="18" charset="0"/>
              </a:rPr>
              <a:t>, </a:t>
            </a:r>
            <a:r>
              <a:rPr lang="en-IN" sz="2400" dirty="0" smtClean="0">
                <a:latin typeface="Times New Roman" panose="02020603050405020304" pitchFamily="18" charset="0"/>
                <a:ea typeface="Times New Roman" panose="02020603050405020304" pitchFamily="18" charset="0"/>
              </a:rPr>
              <a:t>G S </a:t>
            </a:r>
            <a:r>
              <a:rPr lang="en-IN" sz="2400" dirty="0">
                <a:latin typeface="Times New Roman" panose="02020603050405020304" pitchFamily="18" charset="0"/>
                <a:ea typeface="Times New Roman" panose="02020603050405020304" pitchFamily="18" charset="0"/>
              </a:rPr>
              <a:t>P </a:t>
            </a:r>
            <a:r>
              <a:rPr lang="en-IN" sz="2400" dirty="0" smtClean="0">
                <a:latin typeface="Times New Roman" panose="02020603050405020304" pitchFamily="18" charset="0"/>
                <a:ea typeface="Times New Roman" panose="02020603050405020304" pitchFamily="18" charset="0"/>
              </a:rPr>
              <a:t>Singh, </a:t>
            </a:r>
            <a:r>
              <a:rPr lang="en-IN" sz="2400" dirty="0">
                <a:latin typeface="Times New Roman" panose="02020603050405020304" pitchFamily="18" charset="0"/>
                <a:ea typeface="Times New Roman" panose="02020603050405020304" pitchFamily="18" charset="0"/>
              </a:rPr>
              <a:t>S K </a:t>
            </a:r>
            <a:r>
              <a:rPr lang="en-IN" sz="2400" dirty="0" smtClean="0">
                <a:latin typeface="Times New Roman" panose="02020603050405020304" pitchFamily="18" charset="0"/>
                <a:ea typeface="Times New Roman" panose="02020603050405020304" pitchFamily="18" charset="0"/>
              </a:rPr>
              <a:t>Sharma</a:t>
            </a:r>
            <a:endParaRPr lang="en-US"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22141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xmlns="" id="{53D48CC8-4662-400B-BB47-DD2DC0D57B1C}"/>
                  </a:ext>
                </a:extLst>
              </p:cNvPr>
              <p:cNvGraphicFramePr>
                <a:graphicFrameLocks noGrp="1"/>
              </p:cNvGraphicFramePr>
              <p:nvPr>
                <p:extLst>
                  <p:ext uri="{D42A27DB-BD31-4B8C-83A1-F6EECF244321}">
                    <p14:modId xmlns:p14="http://schemas.microsoft.com/office/powerpoint/2010/main" val="2328712857"/>
                  </p:ext>
                </p:extLst>
              </p:nvPr>
            </p:nvGraphicFramePr>
            <p:xfrm>
              <a:off x="1" y="344031"/>
              <a:ext cx="5703681" cy="5209033"/>
            </p:xfrm>
            <a:graphic>
              <a:graphicData uri="http://schemas.openxmlformats.org/drawingml/2006/table">
                <a:tbl>
                  <a:tblPr firstRow="1" firstCol="1" bandRow="1">
                    <a:tableStyleId>{6F1BFFD1-9325-4929-B495-E7744B7E128E}</a:tableStyleId>
                  </a:tblPr>
                  <a:tblGrid>
                    <a:gridCol w="1629623">
                      <a:extLst>
                        <a:ext uri="{9D8B030D-6E8A-4147-A177-3AD203B41FA5}">
                          <a16:colId xmlns:a16="http://schemas.microsoft.com/office/drawing/2014/main" xmlns="" val="2968487486"/>
                        </a:ext>
                      </a:extLst>
                    </a:gridCol>
                    <a:gridCol w="1348966">
                      <a:extLst>
                        <a:ext uri="{9D8B030D-6E8A-4147-A177-3AD203B41FA5}">
                          <a16:colId xmlns:a16="http://schemas.microsoft.com/office/drawing/2014/main" xmlns="" val="749444040"/>
                        </a:ext>
                      </a:extLst>
                    </a:gridCol>
                    <a:gridCol w="2725092">
                      <a:extLst>
                        <a:ext uri="{9D8B030D-6E8A-4147-A177-3AD203B41FA5}">
                          <a16:colId xmlns:a16="http://schemas.microsoft.com/office/drawing/2014/main" xmlns="" val="1745461154"/>
                        </a:ext>
                      </a:extLst>
                    </a:gridCol>
                  </a:tblGrid>
                  <a:tr h="334979">
                    <a:tc gridSpan="3">
                      <a:txBody>
                        <a:bodyPr/>
                        <a:lstStyle/>
                        <a:p>
                          <a:pPr algn="ctr">
                            <a:lnSpc>
                              <a:spcPct val="100000"/>
                            </a:lnSpc>
                            <a:spcAft>
                              <a:spcPts val="800"/>
                            </a:spcAft>
                          </a:pPr>
                          <a:r>
                            <a:rPr lang="en-IN" sz="1800" b="1" i="0" u="none" strike="noStrike" cap="none" dirty="0">
                              <a:solidFill>
                                <a:srgbClr val="7030A0"/>
                              </a:solidFill>
                              <a:latin typeface="Times New Roman" panose="02020603050405020304" pitchFamily="18" charset="0"/>
                              <a:ea typeface="Arial"/>
                              <a:cs typeface="Times New Roman" panose="02020603050405020304" pitchFamily="18" charset="0"/>
                              <a:sym typeface="Arial"/>
                            </a:rPr>
                            <a:t>Consideration of roof-pillar-floor</a:t>
                          </a:r>
                          <a:r>
                            <a:rPr lang="en-IN" sz="1800" b="1" i="0" u="none" strike="noStrike" cap="none" baseline="0" dirty="0">
                              <a:solidFill>
                                <a:srgbClr val="7030A0"/>
                              </a:solidFill>
                              <a:latin typeface="Times New Roman" panose="02020603050405020304" pitchFamily="18" charset="0"/>
                              <a:ea typeface="Arial"/>
                              <a:cs typeface="Times New Roman" panose="02020603050405020304" pitchFamily="18" charset="0"/>
                              <a:sym typeface="Arial"/>
                            </a:rPr>
                            <a:t> i</a:t>
                          </a:r>
                          <a:r>
                            <a:rPr lang="en-IN" sz="1800" b="1" i="0" u="none" strike="noStrike" cap="none" dirty="0">
                              <a:solidFill>
                                <a:srgbClr val="7030A0"/>
                              </a:solidFill>
                              <a:latin typeface="Times New Roman" panose="02020603050405020304" pitchFamily="18" charset="0"/>
                              <a:ea typeface="Arial"/>
                              <a:cs typeface="Times New Roman" panose="02020603050405020304" pitchFamily="18" charset="0"/>
                              <a:sym typeface="Arial"/>
                            </a:rPr>
                            <a:t>nterface</a:t>
                          </a:r>
                        </a:p>
                      </a:txBody>
                      <a:tcPr marL="68580" marR="68580" marT="0" marB="0">
                        <a:noFill/>
                      </a:tcPr>
                    </a:tc>
                    <a:tc hMerge="1">
                      <a:txBody>
                        <a:bodyPr/>
                        <a:lstStyle/>
                        <a:p>
                          <a:pPr algn="ctr">
                            <a:lnSpc>
                              <a:spcPct val="200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200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58763596"/>
                      </a:ext>
                    </a:extLst>
                  </a:tr>
                  <a:tr h="430709">
                    <a:tc>
                      <a:txBody>
                        <a:bodyPr/>
                        <a:lstStyle/>
                        <a:p>
                          <a:pPr algn="just">
                            <a:lnSpc>
                              <a:spcPct val="100000"/>
                            </a:lnSpc>
                            <a:spcAft>
                              <a:spcPts val="800"/>
                            </a:spcAft>
                          </a:pPr>
                          <a:r>
                            <a:rPr lang="en-US" sz="1800" dirty="0">
                              <a:effectLst/>
                            </a:rPr>
                            <a:t>Property</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0000"/>
                            </a:lnSpc>
                            <a:spcAft>
                              <a:spcPts val="800"/>
                            </a:spcAft>
                          </a:pPr>
                          <a:r>
                            <a:rPr lang="en-US" sz="1800" dirty="0">
                              <a:solidFill>
                                <a:schemeClr val="bg1"/>
                              </a:solidFill>
                              <a:effectLst/>
                            </a:rPr>
                            <a:t>Value</a:t>
                          </a:r>
                          <a:endParaRPr lang="en-I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just">
                            <a:lnSpc>
                              <a:spcPct val="100000"/>
                            </a:lnSpc>
                            <a:spcAft>
                              <a:spcPts val="800"/>
                            </a:spcAft>
                          </a:pPr>
                          <a:r>
                            <a:rPr lang="en-US" sz="1800" dirty="0">
                              <a:solidFill>
                                <a:schemeClr val="bg1"/>
                              </a:solidFill>
                              <a:effectLst/>
                            </a:rPr>
                            <a:t>Comment</a:t>
                          </a:r>
                          <a:endParaRPr lang="en-I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xmlns="" val="1873995619"/>
                      </a:ext>
                    </a:extLst>
                  </a:tr>
                  <a:tr h="1554124">
                    <a:tc>
                      <a:txBody>
                        <a:bodyPr/>
                        <a:lstStyle/>
                        <a:p>
                          <a:pPr>
                            <a:lnSpc>
                              <a:spcPct val="100000"/>
                            </a:lnSpc>
                            <a:spcAft>
                              <a:spcPts val="800"/>
                            </a:spcAft>
                          </a:pPr>
                          <a:r>
                            <a:rPr lang="en-US" sz="1800">
                              <a:effectLst/>
                            </a:rPr>
                            <a:t>Normal and shear Stiffness, GPa/m</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en-US" sz="1800" kern="1200">
                                    <a:effectLst/>
                                    <a:latin typeface="Cambria Math" panose="02040503050406030204" pitchFamily="18" charset="0"/>
                                  </a:rPr>
                                  <m:t>10</m:t>
                                </m:r>
                                <m:f>
                                  <m:fPr>
                                    <m:ctrlPr>
                                      <a:rPr lang="en-IN" sz="1800" i="1" kern="1200">
                                        <a:effectLst/>
                                        <a:latin typeface="Cambria Math" panose="02040503050406030204" pitchFamily="18" charset="0"/>
                                      </a:rPr>
                                    </m:ctrlPr>
                                  </m:fPr>
                                  <m:num>
                                    <m:d>
                                      <m:dPr>
                                        <m:ctrlPr>
                                          <a:rPr lang="en-IN" sz="1800" i="1" kern="1200">
                                            <a:effectLst/>
                                            <a:latin typeface="Cambria Math" panose="02040503050406030204" pitchFamily="18" charset="0"/>
                                          </a:rPr>
                                        </m:ctrlPr>
                                      </m:dPr>
                                      <m:e>
                                        <m:r>
                                          <a:rPr lang="en-US" sz="1800" kern="1200">
                                            <a:effectLst/>
                                            <a:latin typeface="Cambria Math" panose="02040503050406030204" pitchFamily="18" charset="0"/>
                                          </a:rPr>
                                          <m:t>𝐵</m:t>
                                        </m:r>
                                        <m:r>
                                          <a:rPr lang="en-US" sz="1800" kern="1200">
                                            <a:effectLst/>
                                            <a:latin typeface="Cambria Math" panose="02040503050406030204" pitchFamily="18" charset="0"/>
                                          </a:rPr>
                                          <m:t>+</m:t>
                                        </m:r>
                                        <m:f>
                                          <m:fPr>
                                            <m:ctrlPr>
                                              <a:rPr lang="en-IN" sz="1800" i="1" kern="1200">
                                                <a:effectLst/>
                                                <a:latin typeface="Cambria Math" panose="02040503050406030204" pitchFamily="18" charset="0"/>
                                              </a:rPr>
                                            </m:ctrlPr>
                                          </m:fPr>
                                          <m:num>
                                            <m:r>
                                              <a:rPr lang="en-US" sz="1800" kern="1200">
                                                <a:effectLst/>
                                                <a:latin typeface="Cambria Math" panose="02040503050406030204" pitchFamily="18" charset="0"/>
                                              </a:rPr>
                                              <m:t>4</m:t>
                                            </m:r>
                                          </m:num>
                                          <m:den>
                                            <m:r>
                                              <a:rPr lang="en-US" sz="1800" kern="1200">
                                                <a:effectLst/>
                                                <a:latin typeface="Cambria Math" panose="02040503050406030204" pitchFamily="18" charset="0"/>
                                              </a:rPr>
                                              <m:t>3</m:t>
                                            </m:r>
                                          </m:den>
                                        </m:f>
                                        <m:r>
                                          <a:rPr lang="en-US" sz="1800" kern="1200">
                                            <a:effectLst/>
                                            <a:latin typeface="Cambria Math" panose="02040503050406030204" pitchFamily="18" charset="0"/>
                                          </a:rPr>
                                          <m:t>𝐺</m:t>
                                        </m:r>
                                      </m:e>
                                    </m:d>
                                  </m:num>
                                  <m:den>
                                    <m:r>
                                      <a:rPr lang="en-US" sz="1800" kern="1200">
                                        <a:effectLst/>
                                        <a:latin typeface="Cambria Math" panose="02040503050406030204" pitchFamily="18" charset="0"/>
                                      </a:rPr>
                                      <m:t>∆</m:t>
                                    </m:r>
                                    <m:sSub>
                                      <m:sSubPr>
                                        <m:ctrlPr>
                                          <a:rPr lang="en-IN" sz="1800" i="1" kern="1200">
                                            <a:effectLst/>
                                            <a:latin typeface="Cambria Math" panose="02040503050406030204" pitchFamily="18" charset="0"/>
                                          </a:rPr>
                                        </m:ctrlPr>
                                      </m:sSubPr>
                                      <m:e>
                                        <m:r>
                                          <a:rPr lang="en-US" sz="1800" kern="1200">
                                            <a:effectLst/>
                                            <a:latin typeface="Cambria Math" panose="02040503050406030204" pitchFamily="18" charset="0"/>
                                          </a:rPr>
                                          <m:t>𝑧</m:t>
                                        </m:r>
                                      </m:e>
                                      <m:sub>
                                        <m:r>
                                          <a:rPr lang="en-US" sz="1800" kern="1200">
                                            <a:effectLst/>
                                            <a:latin typeface="Cambria Math" panose="02040503050406030204" pitchFamily="18" charset="0"/>
                                          </a:rPr>
                                          <m:t>𝑚𝑖𝑛</m:t>
                                        </m:r>
                                      </m:sub>
                                    </m:sSub>
                                  </m:den>
                                </m:f>
                              </m:oMath>
                            </m:oMathPara>
                          </a14:m>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14:m>
                            <m:oMath xmlns:m="http://schemas.openxmlformats.org/officeDocument/2006/math">
                              <m:r>
                                <a:rPr lang="en-US" sz="1800" kern="1200">
                                  <a:effectLst/>
                                  <a:latin typeface="Cambria Math" panose="02040503050406030204" pitchFamily="18" charset="0"/>
                                </a:rPr>
                                <m:t>∆</m:t>
                              </m:r>
                              <m:sSub>
                                <m:sSubPr>
                                  <m:ctrlPr>
                                    <a:rPr lang="en-IN" sz="1800" i="1" kern="1200">
                                      <a:effectLst/>
                                      <a:latin typeface="Cambria Math" panose="02040503050406030204" pitchFamily="18" charset="0"/>
                                    </a:rPr>
                                  </m:ctrlPr>
                                </m:sSubPr>
                                <m:e>
                                  <m:r>
                                    <a:rPr lang="en-US" sz="1800" kern="1200">
                                      <a:effectLst/>
                                      <a:latin typeface="Cambria Math" panose="02040503050406030204" pitchFamily="18" charset="0"/>
                                    </a:rPr>
                                    <m:t>𝑧</m:t>
                                  </m:r>
                                </m:e>
                                <m:sub>
                                  <m:r>
                                    <a:rPr lang="en-US" sz="1800" kern="1200">
                                      <a:effectLst/>
                                      <a:latin typeface="Cambria Math" panose="02040503050406030204" pitchFamily="18" charset="0"/>
                                    </a:rPr>
                                    <m:t>𝑚𝑖𝑛</m:t>
                                  </m:r>
                                </m:sub>
                              </m:sSub>
                            </m:oMath>
                          </a14:m>
                          <a:r>
                            <a:rPr lang="en-US" sz="1800" kern="1200">
                              <a:effectLst/>
                            </a:rPr>
                            <a:t> </a:t>
                          </a:r>
                          <a:r>
                            <a:rPr lang="en-US" sz="1800">
                              <a:effectLst/>
                            </a:rPr>
                            <a:t>is the minimum zone size along the interface, bulk, B, and shear moduli, G should be of the softer material along the interface (ITASCA 2011)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40051520"/>
                      </a:ext>
                    </a:extLst>
                  </a:tr>
                  <a:tr h="621650">
                    <a:tc>
                      <a:txBody>
                        <a:bodyPr/>
                        <a:lstStyle/>
                        <a:p>
                          <a:pPr>
                            <a:lnSpc>
                              <a:spcPct val="100000"/>
                            </a:lnSpc>
                            <a:spcAft>
                              <a:spcPts val="800"/>
                            </a:spcAft>
                          </a:pPr>
                          <a:r>
                            <a:rPr lang="en-US" sz="1800">
                              <a:effectLst/>
                            </a:rPr>
                            <a:t>Cohesion, MPa</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800" kern="1200">
                              <a:effectLst/>
                            </a:rPr>
                            <a:t>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0000"/>
                            </a:lnSpc>
                            <a:spcAft>
                              <a:spcPts val="800"/>
                            </a:spcAft>
                          </a:pPr>
                          <a:r>
                            <a:rPr lang="en-US" sz="1800">
                              <a:effectLst/>
                            </a:rPr>
                            <a:t>Lonnies (2017)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93259216"/>
                      </a:ext>
                    </a:extLst>
                  </a:tr>
                  <a:tr h="932475">
                    <a:tc>
                      <a:txBody>
                        <a:bodyPr/>
                        <a:lstStyle/>
                        <a:p>
                          <a:pPr>
                            <a:lnSpc>
                              <a:spcPct val="100000"/>
                            </a:lnSpc>
                            <a:spcAft>
                              <a:spcPts val="800"/>
                            </a:spcAft>
                          </a:pPr>
                          <a:r>
                            <a:rPr lang="en-US" sz="1800">
                              <a:effectLst/>
                            </a:rPr>
                            <a:t>Tensile strength, MPa</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800" kern="1200">
                              <a:effectLst/>
                            </a:rPr>
                            <a:t>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2886544434"/>
                      </a:ext>
                    </a:extLst>
                  </a:tr>
                  <a:tr h="621650">
                    <a:tc>
                      <a:txBody>
                        <a:bodyPr/>
                        <a:lstStyle/>
                        <a:p>
                          <a:pPr>
                            <a:lnSpc>
                              <a:spcPct val="100000"/>
                            </a:lnSpc>
                            <a:spcAft>
                              <a:spcPts val="800"/>
                            </a:spcAft>
                          </a:pPr>
                          <a:r>
                            <a:rPr lang="en-US" sz="1800">
                              <a:effectLst/>
                            </a:rPr>
                            <a:t>Friction angle,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800">
                              <a:effectLst/>
                            </a:rPr>
                            <a:t>14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n-US" sz="1800" dirty="0">
                              <a:effectLst/>
                            </a:rPr>
                            <a:t>Rashed and Peng (2015)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27140543"/>
                      </a:ext>
                    </a:extLst>
                  </a:tr>
                  <a:tr h="621650">
                    <a:tc>
                      <a:txBody>
                        <a:bodyPr/>
                        <a:lstStyle/>
                        <a:p>
                          <a:pPr>
                            <a:lnSpc>
                              <a:spcPct val="100000"/>
                            </a:lnSpc>
                            <a:spcAft>
                              <a:spcPts val="800"/>
                            </a:spcAft>
                          </a:pPr>
                          <a:r>
                            <a:rPr lang="en-US" sz="1800">
                              <a:effectLst/>
                            </a:rPr>
                            <a:t>Dilation angle,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800" dirty="0">
                              <a:effectLst/>
                            </a:rPr>
                            <a:t>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n-US" sz="18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53040123"/>
                      </a:ext>
                    </a:extLst>
                  </a:tr>
                </a:tbl>
              </a:graphicData>
            </a:graphic>
          </p:graphicFrame>
        </mc:Choice>
        <mc:Fallback xmlns="">
          <p:graphicFrame>
            <p:nvGraphicFramePr>
              <p:cNvPr id="4" name="Table 3">
                <a:extLst>
                  <a:ext uri="{FF2B5EF4-FFF2-40B4-BE49-F238E27FC236}">
                    <a16:creationId xmlns:a16="http://schemas.microsoft.com/office/drawing/2014/main" id="{53D48CC8-4662-400B-BB47-DD2DC0D57B1C}"/>
                  </a:ext>
                </a:extLst>
              </p:cNvPr>
              <p:cNvGraphicFramePr>
                <a:graphicFrameLocks noGrp="1"/>
              </p:cNvGraphicFramePr>
              <p:nvPr>
                <p:extLst>
                  <p:ext uri="{D42A27DB-BD31-4B8C-83A1-F6EECF244321}">
                    <p14:modId xmlns:p14="http://schemas.microsoft.com/office/powerpoint/2010/main" val="2328712857"/>
                  </p:ext>
                </p:extLst>
              </p:nvPr>
            </p:nvGraphicFramePr>
            <p:xfrm>
              <a:off x="1" y="344031"/>
              <a:ext cx="5703681" cy="5209033"/>
            </p:xfrm>
            <a:graphic>
              <a:graphicData uri="http://schemas.openxmlformats.org/drawingml/2006/table">
                <a:tbl>
                  <a:tblPr firstRow="1" firstCol="1" bandRow="1">
                    <a:tableStyleId>{6F1BFFD1-9325-4929-B495-E7744B7E128E}</a:tableStyleId>
                  </a:tblPr>
                  <a:tblGrid>
                    <a:gridCol w="1629623">
                      <a:extLst>
                        <a:ext uri="{9D8B030D-6E8A-4147-A177-3AD203B41FA5}">
                          <a16:colId xmlns:a16="http://schemas.microsoft.com/office/drawing/2014/main" val="2968487486"/>
                        </a:ext>
                      </a:extLst>
                    </a:gridCol>
                    <a:gridCol w="1348966">
                      <a:extLst>
                        <a:ext uri="{9D8B030D-6E8A-4147-A177-3AD203B41FA5}">
                          <a16:colId xmlns:a16="http://schemas.microsoft.com/office/drawing/2014/main" val="749444040"/>
                        </a:ext>
                      </a:extLst>
                    </a:gridCol>
                    <a:gridCol w="2725092">
                      <a:extLst>
                        <a:ext uri="{9D8B030D-6E8A-4147-A177-3AD203B41FA5}">
                          <a16:colId xmlns:a16="http://schemas.microsoft.com/office/drawing/2014/main" val="1745461154"/>
                        </a:ext>
                      </a:extLst>
                    </a:gridCol>
                  </a:tblGrid>
                  <a:tr h="334979">
                    <a:tc gridSpan="3">
                      <a:txBody>
                        <a:bodyPr/>
                        <a:lstStyle/>
                        <a:p>
                          <a:pPr algn="ctr">
                            <a:lnSpc>
                              <a:spcPct val="100000"/>
                            </a:lnSpc>
                            <a:spcAft>
                              <a:spcPts val="800"/>
                            </a:spcAft>
                          </a:pPr>
                          <a:r>
                            <a:rPr lang="en-IN" sz="1800" b="1" i="0" u="none" strike="noStrike" cap="none" dirty="0" smtClean="0">
                              <a:solidFill>
                                <a:srgbClr val="7030A0"/>
                              </a:solidFill>
                              <a:latin typeface="Times New Roman" panose="02020603050405020304" pitchFamily="18" charset="0"/>
                              <a:ea typeface="Arial"/>
                              <a:cs typeface="Times New Roman" panose="02020603050405020304" pitchFamily="18" charset="0"/>
                              <a:sym typeface="Arial"/>
                            </a:rPr>
                            <a:t>Consideration of roof-pillar-floor</a:t>
                          </a:r>
                          <a:r>
                            <a:rPr lang="en-IN" sz="1800" b="1" i="0" u="none" strike="noStrike" cap="none" baseline="0" dirty="0" smtClean="0">
                              <a:solidFill>
                                <a:srgbClr val="7030A0"/>
                              </a:solidFill>
                              <a:latin typeface="Times New Roman" panose="02020603050405020304" pitchFamily="18" charset="0"/>
                              <a:ea typeface="Arial"/>
                              <a:cs typeface="Times New Roman" panose="02020603050405020304" pitchFamily="18" charset="0"/>
                              <a:sym typeface="Arial"/>
                            </a:rPr>
                            <a:t> i</a:t>
                          </a:r>
                          <a:r>
                            <a:rPr lang="en-IN" sz="1800" b="1" i="0" u="none" strike="noStrike" cap="none" dirty="0" smtClean="0">
                              <a:solidFill>
                                <a:srgbClr val="7030A0"/>
                              </a:solidFill>
                              <a:latin typeface="Times New Roman" panose="02020603050405020304" pitchFamily="18" charset="0"/>
                              <a:ea typeface="Arial"/>
                              <a:cs typeface="Times New Roman" panose="02020603050405020304" pitchFamily="18" charset="0"/>
                              <a:sym typeface="Arial"/>
                            </a:rPr>
                            <a:t>nterface</a:t>
                          </a:r>
                          <a:endParaRPr lang="en-IN" sz="1800" b="1" i="0" u="none" strike="noStrike" cap="none" dirty="0">
                            <a:solidFill>
                              <a:srgbClr val="7030A0"/>
                            </a:solidFill>
                            <a:latin typeface="Times New Roman" panose="02020603050405020304" pitchFamily="18" charset="0"/>
                            <a:ea typeface="Arial"/>
                            <a:cs typeface="Times New Roman" panose="02020603050405020304" pitchFamily="18" charset="0"/>
                            <a:sym typeface="Arial"/>
                          </a:endParaRPr>
                        </a:p>
                      </a:txBody>
                      <a:tcPr marL="68580" marR="68580" marT="0" marB="0">
                        <a:noFill/>
                      </a:tcPr>
                    </a:tc>
                    <a:tc hMerge="1">
                      <a:txBody>
                        <a:bodyPr/>
                        <a:lstStyle/>
                        <a:p>
                          <a:pPr algn="ctr">
                            <a:lnSpc>
                              <a:spcPct val="200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200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8763596"/>
                      </a:ext>
                    </a:extLst>
                  </a:tr>
                  <a:tr h="430709">
                    <a:tc>
                      <a:txBody>
                        <a:bodyPr/>
                        <a:lstStyle/>
                        <a:p>
                          <a:pPr algn="just">
                            <a:lnSpc>
                              <a:spcPct val="100000"/>
                            </a:lnSpc>
                            <a:spcAft>
                              <a:spcPts val="800"/>
                            </a:spcAft>
                          </a:pPr>
                          <a:r>
                            <a:rPr lang="en-US" sz="1800" dirty="0">
                              <a:effectLst/>
                            </a:rPr>
                            <a:t>Property</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0000"/>
                            </a:lnSpc>
                            <a:spcAft>
                              <a:spcPts val="800"/>
                            </a:spcAft>
                          </a:pPr>
                          <a:r>
                            <a:rPr lang="en-US" sz="1800" dirty="0">
                              <a:solidFill>
                                <a:schemeClr val="bg1"/>
                              </a:solidFill>
                              <a:effectLst/>
                            </a:rPr>
                            <a:t>Value</a:t>
                          </a:r>
                          <a:endParaRPr lang="en-I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just">
                            <a:lnSpc>
                              <a:spcPct val="100000"/>
                            </a:lnSpc>
                            <a:spcAft>
                              <a:spcPts val="800"/>
                            </a:spcAft>
                          </a:pPr>
                          <a:r>
                            <a:rPr lang="en-US" sz="1800" dirty="0">
                              <a:solidFill>
                                <a:schemeClr val="bg1"/>
                              </a:solidFill>
                              <a:effectLst/>
                            </a:rPr>
                            <a:t>Comment</a:t>
                          </a:r>
                          <a:endParaRPr lang="en-I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873995619"/>
                      </a:ext>
                    </a:extLst>
                  </a:tr>
                  <a:tr h="1645920">
                    <a:tc>
                      <a:txBody>
                        <a:bodyPr/>
                        <a:lstStyle/>
                        <a:p>
                          <a:pPr>
                            <a:lnSpc>
                              <a:spcPct val="100000"/>
                            </a:lnSpc>
                            <a:spcAft>
                              <a:spcPts val="800"/>
                            </a:spcAft>
                          </a:pPr>
                          <a:r>
                            <a:rPr lang="en-US" sz="1800">
                              <a:effectLst/>
                            </a:rPr>
                            <a:t>Normal and shear Stiffness, GPa/m</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21171" t="-51481" r="-203153" b="-174074"/>
                          </a:stretch>
                        </a:blipFill>
                      </a:tcPr>
                    </a:tc>
                    <a:tc>
                      <a:txBody>
                        <a:bodyPr/>
                        <a:lstStyle/>
                        <a:p>
                          <a:endParaRPr lang="en-US"/>
                        </a:p>
                      </a:txBody>
                      <a:tcPr marL="68580" marR="68580" marT="0" marB="0">
                        <a:blipFill>
                          <a:blip r:embed="rId2"/>
                          <a:stretch>
                            <a:fillRect l="-109843" t="-51481" r="-895" b="-174074"/>
                          </a:stretch>
                        </a:blipFill>
                      </a:tcPr>
                    </a:tc>
                    <a:extLst>
                      <a:ext uri="{0D108BD9-81ED-4DB2-BD59-A6C34878D82A}">
                        <a16:rowId xmlns:a16="http://schemas.microsoft.com/office/drawing/2014/main" val="1440051520"/>
                      </a:ext>
                    </a:extLst>
                  </a:tr>
                  <a:tr h="621650">
                    <a:tc>
                      <a:txBody>
                        <a:bodyPr/>
                        <a:lstStyle/>
                        <a:p>
                          <a:pPr>
                            <a:lnSpc>
                              <a:spcPct val="100000"/>
                            </a:lnSpc>
                            <a:spcAft>
                              <a:spcPts val="800"/>
                            </a:spcAft>
                          </a:pPr>
                          <a:r>
                            <a:rPr lang="en-US" sz="1800">
                              <a:effectLst/>
                            </a:rPr>
                            <a:t>Cohesion, MPa</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800" kern="1200">
                              <a:effectLst/>
                            </a:rPr>
                            <a:t>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0000"/>
                            </a:lnSpc>
                            <a:spcAft>
                              <a:spcPts val="800"/>
                            </a:spcAft>
                          </a:pPr>
                          <a:r>
                            <a:rPr lang="en-US" sz="1800">
                              <a:effectLst/>
                            </a:rPr>
                            <a:t>Lonnies (2017)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3259216"/>
                      </a:ext>
                    </a:extLst>
                  </a:tr>
                  <a:tr h="932475">
                    <a:tc>
                      <a:txBody>
                        <a:bodyPr/>
                        <a:lstStyle/>
                        <a:p>
                          <a:pPr>
                            <a:lnSpc>
                              <a:spcPct val="100000"/>
                            </a:lnSpc>
                            <a:spcAft>
                              <a:spcPts val="800"/>
                            </a:spcAft>
                          </a:pPr>
                          <a:r>
                            <a:rPr lang="en-US" sz="1800">
                              <a:effectLst/>
                            </a:rPr>
                            <a:t>Tensile strength, MPa</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800" kern="1200">
                              <a:effectLst/>
                            </a:rPr>
                            <a:t>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886544434"/>
                      </a:ext>
                    </a:extLst>
                  </a:tr>
                  <a:tr h="621650">
                    <a:tc>
                      <a:txBody>
                        <a:bodyPr/>
                        <a:lstStyle/>
                        <a:p>
                          <a:pPr>
                            <a:lnSpc>
                              <a:spcPct val="100000"/>
                            </a:lnSpc>
                            <a:spcAft>
                              <a:spcPts val="800"/>
                            </a:spcAft>
                          </a:pPr>
                          <a:r>
                            <a:rPr lang="en-US" sz="1800">
                              <a:effectLst/>
                            </a:rPr>
                            <a:t>Friction angle,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800">
                              <a:effectLst/>
                            </a:rPr>
                            <a:t>14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n-US" sz="1800" dirty="0">
                              <a:effectLst/>
                            </a:rPr>
                            <a:t>Rashed and Peng (2015)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7140543"/>
                      </a:ext>
                    </a:extLst>
                  </a:tr>
                  <a:tr h="621650">
                    <a:tc>
                      <a:txBody>
                        <a:bodyPr/>
                        <a:lstStyle/>
                        <a:p>
                          <a:pPr>
                            <a:lnSpc>
                              <a:spcPct val="100000"/>
                            </a:lnSpc>
                            <a:spcAft>
                              <a:spcPts val="800"/>
                            </a:spcAft>
                          </a:pPr>
                          <a:r>
                            <a:rPr lang="en-US" sz="1800">
                              <a:effectLst/>
                            </a:rPr>
                            <a:t>Dilation angle,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800" dirty="0">
                              <a:effectLst/>
                            </a:rPr>
                            <a:t>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n-US" sz="18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3040123"/>
                      </a:ext>
                    </a:extLst>
                  </a:tr>
                </a:tbl>
              </a:graphicData>
            </a:graphic>
          </p:graphicFrame>
        </mc:Fallback>
      </mc:AlternateContent>
      <p:pic>
        <p:nvPicPr>
          <p:cNvPr id="9" name="Picture 8">
            <a:extLst>
              <a:ext uri="{FF2B5EF4-FFF2-40B4-BE49-F238E27FC236}">
                <a16:creationId xmlns:a16="http://schemas.microsoft.com/office/drawing/2014/main" xmlns="" id="{94DF17F7-EED2-3B87-9938-079E30EB71BF}"/>
              </a:ext>
            </a:extLst>
          </p:cNvPr>
          <p:cNvPicPr>
            <a:picLocks noChangeAspect="1"/>
          </p:cNvPicPr>
          <p:nvPr/>
        </p:nvPicPr>
        <p:blipFill rotWithShape="1">
          <a:blip r:embed="rId3"/>
          <a:srcRect b="20109"/>
          <a:stretch/>
        </p:blipFill>
        <p:spPr>
          <a:xfrm>
            <a:off x="6147304" y="1051244"/>
            <a:ext cx="6335350" cy="2771016"/>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39B93136-4AC1-636A-9076-ED225A50A764}"/>
                  </a:ext>
                </a:extLst>
              </p:cNvPr>
              <p:cNvSpPr/>
              <p:nvPr/>
            </p:nvSpPr>
            <p:spPr>
              <a:xfrm>
                <a:off x="6314352" y="4093863"/>
                <a:ext cx="5408815" cy="2345322"/>
              </a:xfrm>
              <a:prstGeom prst="rect">
                <a:avLst/>
              </a:prstGeom>
            </p:spPr>
            <p:txBody>
              <a:bodyPr wrap="square">
                <a:spAutoFit/>
              </a:bodyPr>
              <a:lstStyle/>
              <a:p>
                <a:pPr marL="0" indent="0">
                  <a:lnSpc>
                    <a:spcPct val="150000"/>
                  </a:lnSpc>
                  <a:buNone/>
                </a:pPr>
                <a:r>
                  <a:rPr lang="en-IN" sz="2000" dirty="0">
                    <a:latin typeface="Times New Roman" panose="02020603050405020304" pitchFamily="18" charset="0"/>
                    <a:cs typeface="Times New Roman" panose="02020603050405020304" pitchFamily="18" charset="0"/>
                  </a:rPr>
                  <a:t>k is the induced mobility coefficient in m2/</a:t>
                </a:r>
                <a:r>
                  <a:rPr lang="en-IN" sz="2000" dirty="0" err="1">
                    <a:latin typeface="Times New Roman" panose="02020603050405020304" pitchFamily="18" charset="0"/>
                    <a:cs typeface="Times New Roman" panose="02020603050405020304" pitchFamily="18" charset="0"/>
                  </a:rPr>
                  <a:t>Pa.sec</a:t>
                </a:r>
                <a:r>
                  <a:rPr lang="en-IN" sz="2000" dirty="0">
                    <a:latin typeface="Times New Roman" panose="02020603050405020304" pitchFamily="18" charset="0"/>
                    <a:cs typeface="Times New Roman" panose="02020603050405020304" pitchFamily="18" charset="0"/>
                  </a:rPr>
                  <a:t>, </a:t>
                </a:r>
              </a:p>
              <a:p>
                <a:pPr marL="0" indent="0">
                  <a:lnSpc>
                    <a:spcPct val="150000"/>
                  </a:lnSpc>
                  <a:buNone/>
                </a:pPr>
                <a:r>
                  <a:rPr lang="en-IN" sz="2000" dirty="0">
                    <a:latin typeface="Times New Roman" panose="02020603050405020304" pitchFamily="18" charset="0"/>
                    <a:cs typeface="Times New Roman" panose="02020603050405020304" pitchFamily="18" charset="0"/>
                  </a:rPr>
                  <a:t>n is the induced porosity, </a:t>
                </a:r>
              </a:p>
              <a:p>
                <a:pPr marL="0" indent="0">
                  <a:lnSpc>
                    <a:spcPct val="150000"/>
                  </a:lnSpc>
                  <a:buNone/>
                </a:pPr>
                <a14:m>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𝑛</m:t>
                        </m:r>
                      </m:e>
                      <m:sub>
                        <m:r>
                          <a:rPr lang="en-US" sz="2000" i="1">
                            <a:latin typeface="Cambria Math" panose="02040503050406030204" pitchFamily="18" charset="0"/>
                            <a:cs typeface="Times New Roman" panose="02020603050405020304" pitchFamily="18" charset="0"/>
                          </a:rPr>
                          <m:t>𝑜</m:t>
                        </m:r>
                      </m:sub>
                    </m:sSub>
                  </m:oMath>
                </a14:m>
                <a:r>
                  <a:rPr lang="en-IN" sz="2000" dirty="0">
                    <a:latin typeface="Times New Roman" panose="02020603050405020304" pitchFamily="18" charset="0"/>
                    <a:cs typeface="Times New Roman" panose="02020603050405020304" pitchFamily="18" charset="0"/>
                  </a:rPr>
                  <a:t> is the initial porosity, </a:t>
                </a:r>
              </a:p>
              <a:p>
                <a:pPr marL="0" indent="0">
                  <a:lnSpc>
                    <a:spcPct val="150000"/>
                  </a:lnSpc>
                  <a:buNone/>
                </a:pPr>
                <a14:m>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𝑒</m:t>
                        </m:r>
                      </m:e>
                      <m:sub>
                        <m:r>
                          <a:rPr lang="en-US" sz="2000" i="1">
                            <a:latin typeface="Cambria Math" panose="02040503050406030204" pitchFamily="18" charset="0"/>
                            <a:cs typeface="Times New Roman" panose="02020603050405020304" pitchFamily="18" charset="0"/>
                          </a:rPr>
                          <m:t>𝑣</m:t>
                        </m:r>
                      </m:sub>
                    </m:sSub>
                  </m:oMath>
                </a14:m>
                <a:r>
                  <a:rPr lang="en-IN" sz="2000" dirty="0">
                    <a:latin typeface="Times New Roman" panose="02020603050405020304" pitchFamily="18" charset="0"/>
                    <a:cs typeface="Times New Roman" panose="02020603050405020304" pitchFamily="18" charset="0"/>
                  </a:rPr>
                  <a:t> is the induced volumetric strain, and </a:t>
                </a:r>
              </a:p>
              <a:p>
                <a:pPr marL="0" indent="0">
                  <a:lnSpc>
                    <a:spcPct val="150000"/>
                  </a:lnSpc>
                  <a:buNone/>
                </a:pPr>
                <a14:m>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𝑘</m:t>
                        </m:r>
                      </m:e>
                      <m:sub>
                        <m:r>
                          <a:rPr lang="en-US" sz="2000" i="1">
                            <a:latin typeface="Cambria Math" panose="02040503050406030204" pitchFamily="18" charset="0"/>
                            <a:cs typeface="Times New Roman" panose="02020603050405020304" pitchFamily="18" charset="0"/>
                          </a:rPr>
                          <m:t>𝑜</m:t>
                        </m:r>
                      </m:sub>
                    </m:sSub>
                  </m:oMath>
                </a14:m>
                <a:r>
                  <a:rPr lang="en-IN" sz="2000" dirty="0">
                    <a:latin typeface="Times New Roman" panose="02020603050405020304" pitchFamily="18" charset="0"/>
                    <a:cs typeface="Times New Roman" panose="02020603050405020304" pitchFamily="18" charset="0"/>
                  </a:rPr>
                  <a:t> is the </a:t>
                </a:r>
                <a:r>
                  <a:rPr lang="en-IN" sz="2000" dirty="0" err="1">
                    <a:latin typeface="Times New Roman" panose="02020603050405020304" pitchFamily="18" charset="0"/>
                    <a:cs typeface="Times New Roman" panose="02020603050405020304" pitchFamily="18" charset="0"/>
                  </a:rPr>
                  <a:t>insitu</a:t>
                </a:r>
                <a:r>
                  <a:rPr lang="en-IN" sz="2000" dirty="0">
                    <a:latin typeface="Times New Roman" panose="02020603050405020304" pitchFamily="18" charset="0"/>
                    <a:cs typeface="Times New Roman" panose="02020603050405020304" pitchFamily="18" charset="0"/>
                  </a:rPr>
                  <a:t> mobility coefficient in m2/</a:t>
                </a:r>
                <a:r>
                  <a:rPr lang="en-IN" sz="2000" dirty="0" err="1">
                    <a:latin typeface="Times New Roman" panose="02020603050405020304" pitchFamily="18" charset="0"/>
                    <a:cs typeface="Times New Roman" panose="02020603050405020304" pitchFamily="18" charset="0"/>
                  </a:rPr>
                  <a:t>Pa.sec</a:t>
                </a:r>
                <a:r>
                  <a:rPr lang="en-I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39B93136-4AC1-636A-9076-ED225A50A764}"/>
                  </a:ext>
                </a:extLst>
              </p:cNvPr>
              <p:cNvSpPr>
                <a:spLocks noRot="1" noChangeAspect="1" noMove="1" noResize="1" noEditPoints="1" noAdjustHandles="1" noChangeArrowheads="1" noChangeShapeType="1" noTextEdit="1"/>
              </p:cNvSpPr>
              <p:nvPr/>
            </p:nvSpPr>
            <p:spPr>
              <a:xfrm>
                <a:off x="6314352" y="4093863"/>
                <a:ext cx="5408815" cy="2345322"/>
              </a:xfrm>
              <a:prstGeom prst="rect">
                <a:avLst/>
              </a:prstGeom>
              <a:blipFill>
                <a:blip r:embed="rId4"/>
                <a:stretch>
                  <a:fillRect l="-1240" b="-3906"/>
                </a:stretch>
              </a:blipFill>
            </p:spPr>
            <p:txBody>
              <a:bodyPr/>
              <a:lstStyle/>
              <a:p>
                <a:r>
                  <a:rPr lang="en-US">
                    <a:noFill/>
                  </a:rPr>
                  <a:t> </a:t>
                </a:r>
              </a:p>
            </p:txBody>
          </p:sp>
        </mc:Fallback>
      </mc:AlternateContent>
      <p:sp>
        <p:nvSpPr>
          <p:cNvPr id="2" name="TextBox 1"/>
          <p:cNvSpPr txBox="1"/>
          <p:nvPr/>
        </p:nvSpPr>
        <p:spPr>
          <a:xfrm>
            <a:off x="5845520" y="269111"/>
            <a:ext cx="6346480" cy="646331"/>
          </a:xfrm>
          <a:prstGeom prst="rect">
            <a:avLst/>
          </a:prstGeom>
          <a:noFill/>
        </p:spPr>
        <p:txBody>
          <a:bodyPr wrap="square" rtlCol="0">
            <a:spAutoFit/>
          </a:bodyPr>
          <a:lstStyle/>
          <a:p>
            <a:pPr algn="ctr"/>
            <a:r>
              <a:rPr lang="en-US" sz="1800" b="1" dirty="0">
                <a:solidFill>
                  <a:srgbClr val="7030A0"/>
                </a:solidFill>
                <a:latin typeface="Times New Roman" panose="02020603050405020304" pitchFamily="18" charset="0"/>
                <a:cs typeface="Times New Roman" panose="02020603050405020304" pitchFamily="18" charset="0"/>
              </a:rPr>
              <a:t>Induced porosity and permeability as induced plastic volumetric strain</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10</a:t>
            </a:fld>
            <a:endParaRPr lang="en-IN"/>
          </a:p>
        </p:txBody>
      </p:sp>
    </p:spTree>
    <p:extLst>
      <p:ext uri="{BB962C8B-B14F-4D97-AF65-F5344CB8AC3E}">
        <p14:creationId xmlns:p14="http://schemas.microsoft.com/office/powerpoint/2010/main" val="3069664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78C6B1F-C21C-DC7B-8526-2E273E26B3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0" y="1103414"/>
            <a:ext cx="4928235" cy="5876935"/>
          </a:xfrm>
          <a:prstGeom prst="rect">
            <a:avLst/>
          </a:prstGeom>
          <a:noFill/>
          <a:ln>
            <a:noFill/>
          </a:ln>
        </p:spPr>
      </p:pic>
      <p:pic>
        <p:nvPicPr>
          <p:cNvPr id="20" name="Picture 19" descr="failed sample zone wise analysis">
            <a:extLst>
              <a:ext uri="{FF2B5EF4-FFF2-40B4-BE49-F238E27FC236}">
                <a16:creationId xmlns:a16="http://schemas.microsoft.com/office/drawing/2014/main" xmlns="" id="{E172CB97-33B7-91B5-4B50-A60B779FB1F5}"/>
              </a:ext>
            </a:extLst>
          </p:cNvPr>
          <p:cNvPicPr>
            <a:picLocks noChangeAspect="1"/>
          </p:cNvPicPr>
          <p:nvPr/>
        </p:nvPicPr>
        <p:blipFill>
          <a:blip r:embed="rId3">
            <a:extLst>
              <a:ext uri="{28A0092B-C50C-407E-A947-70E740481C1C}">
                <a14:useLocalDpi xmlns:a14="http://schemas.microsoft.com/office/drawing/2010/main" val="0"/>
              </a:ext>
            </a:extLst>
          </a:blip>
          <a:srcRect l="2382" t="2" r="42549" b="3432"/>
          <a:stretch>
            <a:fillRect/>
          </a:stretch>
        </p:blipFill>
        <p:spPr bwMode="auto">
          <a:xfrm>
            <a:off x="10095520" y="430082"/>
            <a:ext cx="2078929" cy="1932008"/>
          </a:xfrm>
          <a:prstGeom prst="rect">
            <a:avLst/>
          </a:prstGeom>
          <a:noFill/>
          <a:ln>
            <a:noFill/>
          </a:ln>
        </p:spPr>
      </p:pic>
      <p:pic>
        <p:nvPicPr>
          <p:cNvPr id="19" name="Picture 18">
            <a:extLst>
              <a:ext uri="{FF2B5EF4-FFF2-40B4-BE49-F238E27FC236}">
                <a16:creationId xmlns:a16="http://schemas.microsoft.com/office/drawing/2014/main" xmlns="" id="{C4046BA8-F06E-688F-5EC4-60FBD8B25502}"/>
              </a:ext>
            </a:extLst>
          </p:cNvPr>
          <p:cNvPicPr>
            <a:picLocks noChangeAspect="1"/>
          </p:cNvPicPr>
          <p:nvPr/>
        </p:nvPicPr>
        <p:blipFill>
          <a:blip r:embed="rId4" cstate="print">
            <a:extLst>
              <a:ext uri="{28A0092B-C50C-407E-A947-70E740481C1C}">
                <a14:useLocalDpi xmlns:a14="http://schemas.microsoft.com/office/drawing/2010/main" val="0"/>
              </a:ext>
            </a:extLst>
          </a:blip>
          <a:srcRect l="1546" t="1740" r="1714" b="2293"/>
          <a:stretch>
            <a:fillRect/>
          </a:stretch>
        </p:blipFill>
        <p:spPr bwMode="auto">
          <a:xfrm>
            <a:off x="7033013" y="99323"/>
            <a:ext cx="3062507" cy="2321723"/>
          </a:xfrm>
          <a:prstGeom prst="rect">
            <a:avLst/>
          </a:prstGeom>
          <a:noFill/>
          <a:ln>
            <a:noFill/>
          </a:ln>
        </p:spPr>
      </p:pic>
      <p:sp>
        <p:nvSpPr>
          <p:cNvPr id="5" name="Rectangle: Rounded Corners 4">
            <a:extLst>
              <a:ext uri="{FF2B5EF4-FFF2-40B4-BE49-F238E27FC236}">
                <a16:creationId xmlns:a16="http://schemas.microsoft.com/office/drawing/2014/main" xmlns="" id="{6CCEA55C-B29F-471F-B78C-1235098F412B}"/>
              </a:ext>
            </a:extLst>
          </p:cNvPr>
          <p:cNvSpPr/>
          <p:nvPr/>
        </p:nvSpPr>
        <p:spPr>
          <a:xfrm>
            <a:off x="3444682" y="3585030"/>
            <a:ext cx="1827533" cy="355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Dilation</a:t>
            </a:r>
          </a:p>
        </p:txBody>
      </p:sp>
      <p:sp>
        <p:nvSpPr>
          <p:cNvPr id="7" name="Rectangle: Rounded Corners 6">
            <a:extLst>
              <a:ext uri="{FF2B5EF4-FFF2-40B4-BE49-F238E27FC236}">
                <a16:creationId xmlns:a16="http://schemas.microsoft.com/office/drawing/2014/main" xmlns="" id="{A84ABB69-283C-48D3-80BA-4622CE4241F1}"/>
              </a:ext>
            </a:extLst>
          </p:cNvPr>
          <p:cNvSpPr/>
          <p:nvPr/>
        </p:nvSpPr>
        <p:spPr>
          <a:xfrm>
            <a:off x="3148342" y="5658867"/>
            <a:ext cx="1701452" cy="300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Cohesion</a:t>
            </a:r>
          </a:p>
        </p:txBody>
      </p:sp>
      <p:sp>
        <p:nvSpPr>
          <p:cNvPr id="8" name="Rectangle: Rounded Corners 7">
            <a:extLst>
              <a:ext uri="{FF2B5EF4-FFF2-40B4-BE49-F238E27FC236}">
                <a16:creationId xmlns:a16="http://schemas.microsoft.com/office/drawing/2014/main" xmlns="" id="{E94A80F7-DCDA-4DEC-B153-4F71AD3AADB2}"/>
              </a:ext>
            </a:extLst>
          </p:cNvPr>
          <p:cNvSpPr/>
          <p:nvPr/>
        </p:nvSpPr>
        <p:spPr>
          <a:xfrm>
            <a:off x="7230003" y="5658867"/>
            <a:ext cx="1712205" cy="2819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Friction angle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9E8B1479-4462-43B8-A80F-514C22A71917}"/>
                  </a:ext>
                </a:extLst>
              </p:cNvPr>
              <p:cNvSpPr txBox="1"/>
              <p:nvPr/>
            </p:nvSpPr>
            <p:spPr>
              <a:xfrm>
                <a:off x="5424210" y="3062276"/>
                <a:ext cx="5210432" cy="134447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1200" i="1" smtClean="0">
                          <a:latin typeface="Cambria Math" panose="02040503050406030204" pitchFamily="18" charset="0"/>
                          <a:ea typeface="Cambria Math" panose="02040503050406030204" pitchFamily="18" charset="0"/>
                        </a:rPr>
                        <m:t>𝜑</m:t>
                      </m:r>
                      <m:d>
                        <m:dPr>
                          <m:ctrlPr>
                            <a:rPr lang="en-US" sz="1200" b="0" i="1" smtClean="0">
                              <a:latin typeface="Cambria Math" panose="02040503050406030204" pitchFamily="18" charset="0"/>
                              <a:ea typeface="Cambria Math" panose="02040503050406030204" pitchFamily="18" charset="0"/>
                            </a:rPr>
                          </m:ctrlPr>
                        </m:dPr>
                        <m:e>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𝜎</m:t>
                              </m:r>
                            </m:e>
                            <m:sub>
                              <m:r>
                                <a:rPr lang="en-US" sz="1200" b="0" i="1" smtClean="0">
                                  <a:latin typeface="Cambria Math" panose="02040503050406030204" pitchFamily="18" charset="0"/>
                                  <a:ea typeface="Cambria Math" panose="02040503050406030204" pitchFamily="18" charset="0"/>
                                </a:rPr>
                                <m:t>3</m:t>
                              </m:r>
                            </m:sub>
                          </m:sSub>
                          <m:r>
                            <a:rPr lang="en-US" sz="1200" b="0" i="1" smtClean="0">
                              <a:latin typeface="Cambria Math" panose="02040503050406030204" pitchFamily="18" charset="0"/>
                              <a:ea typeface="Cambria Math" panose="02040503050406030204" pitchFamily="18" charset="0"/>
                            </a:rPr>
                            <m:t>,</m:t>
                          </m:r>
                          <m:sSup>
                            <m:sSupPr>
                              <m:ctrlPr>
                                <a:rPr lang="en-US" sz="1200" b="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𝛾</m:t>
                              </m:r>
                            </m:e>
                            <m:sup>
                              <m:r>
                                <a:rPr lang="en-US" sz="1200" b="0" i="1" smtClean="0">
                                  <a:latin typeface="Cambria Math" panose="02040503050406030204" pitchFamily="18" charset="0"/>
                                  <a:ea typeface="Cambria Math" panose="02040503050406030204" pitchFamily="18" charset="0"/>
                                </a:rPr>
                                <m:t>𝑝</m:t>
                              </m:r>
                            </m:sup>
                          </m:sSup>
                        </m:e>
                      </m:d>
                      <m:r>
                        <a:rPr lang="en-US" sz="1200" b="0" i="1" smtClean="0">
                          <a:latin typeface="Cambria Math" panose="02040503050406030204" pitchFamily="18" charset="0"/>
                          <a:ea typeface="Cambria Math" panose="02040503050406030204" pitchFamily="18" charset="0"/>
                        </a:rPr>
                        <m:t>=</m:t>
                      </m:r>
                      <m:d>
                        <m:dPr>
                          <m:begChr m:val="{"/>
                          <m:endChr m:val=""/>
                          <m:ctrlPr>
                            <a:rPr lang="en-US" sz="1200" b="0" i="1" smtClean="0">
                              <a:latin typeface="Cambria Math" panose="02040503050406030204" pitchFamily="18" charset="0"/>
                              <a:ea typeface="Cambria Math" panose="02040503050406030204" pitchFamily="18" charset="0"/>
                            </a:rPr>
                          </m:ctrlPr>
                        </m:dPr>
                        <m:e>
                          <m:eqArr>
                            <m:eqArrPr>
                              <m:ctrlPr>
                                <a:rPr lang="en-US" sz="1200" b="0" i="1" smtClean="0">
                                  <a:latin typeface="Cambria Math" panose="02040503050406030204" pitchFamily="18" charset="0"/>
                                  <a:ea typeface="Cambria Math" panose="02040503050406030204" pitchFamily="18" charset="0"/>
                                </a:rPr>
                              </m:ctrlPr>
                            </m:eqArrPr>
                            <m:e>
                              <m:f>
                                <m:fPr>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𝛾</m:t>
                                      </m:r>
                                    </m:e>
                                    <m:sup>
                                      <m:r>
                                        <a:rPr lang="en-US" sz="1200" i="1">
                                          <a:latin typeface="Cambria Math" panose="02040503050406030204" pitchFamily="18" charset="0"/>
                                          <a:ea typeface="Cambria Math" panose="02040503050406030204" pitchFamily="18" charset="0"/>
                                        </a:rPr>
                                        <m:t>𝑝</m:t>
                                      </m:r>
                                    </m:sup>
                                  </m:sSup>
                                  <m:r>
                                    <a:rPr lang="en-US" sz="1200" b="0" i="1" smtClean="0">
                                      <a:latin typeface="Cambria Math" panose="02040503050406030204" pitchFamily="18" charset="0"/>
                                      <a:ea typeface="Cambria Math" panose="02040503050406030204" pitchFamily="18" charset="0"/>
                                    </a:rPr>
                                    <m:t>∗</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𝜑</m:t>
                                      </m:r>
                                    </m:e>
                                    <m:sub>
                                      <m:r>
                                        <a:rPr lang="en-US" sz="1200" b="0" i="1" smtClean="0">
                                          <a:latin typeface="Cambria Math" panose="02040503050406030204" pitchFamily="18" charset="0"/>
                                          <a:ea typeface="Cambria Math" panose="02040503050406030204" pitchFamily="18" charset="0"/>
                                        </a:rPr>
                                        <m:t>𝑝𝑒𝑎𝑘</m:t>
                                      </m:r>
                                    </m:sub>
                                  </m:sSub>
                                </m:num>
                                <m:den>
                                  <m:sSup>
                                    <m:sSupPr>
                                      <m:ctrlPr>
                                        <a:rPr lang="en-US" sz="1200" b="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𝑒</m:t>
                                      </m:r>
                                    </m:e>
                                    <m:sup>
                                      <m:d>
                                        <m:dPr>
                                          <m:ctrlPr>
                                            <a:rPr lang="en-US" sz="1200" b="0" i="1" smtClean="0">
                                              <a:latin typeface="Cambria Math" panose="02040503050406030204" pitchFamily="18" charset="0"/>
                                              <a:ea typeface="Cambria Math" panose="02040503050406030204" pitchFamily="18" charset="0"/>
                                            </a:rPr>
                                          </m:ctrlPr>
                                        </m:dPr>
                                        <m:e>
                                          <m:f>
                                            <m:fPr>
                                              <m:ctrlPr>
                                                <a:rPr lang="en-US" sz="1200" i="1">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𝛼</m:t>
                                              </m:r>
                                              <m:r>
                                                <a:rPr lang="en-US" sz="1200" i="1">
                                                  <a:latin typeface="Cambria Math" panose="02040503050406030204" pitchFamily="18" charset="0"/>
                                                  <a:ea typeface="Cambria Math" panose="02040503050406030204" pitchFamily="18" charset="0"/>
                                                </a:rPr>
                                                <m:t>−1</m:t>
                                              </m:r>
                                            </m:num>
                                            <m:den>
                                              <m:r>
                                                <a:rPr lang="en-US" sz="1200" i="1">
                                                  <a:latin typeface="Cambria Math" panose="02040503050406030204" pitchFamily="18" charset="0"/>
                                                  <a:ea typeface="Cambria Math" panose="02040503050406030204" pitchFamily="18" charset="0"/>
                                                </a:rPr>
                                                <m:t>𝛼</m:t>
                                              </m:r>
                                            </m:den>
                                          </m:f>
                                        </m:e>
                                      </m:d>
                                    </m:sup>
                                  </m:sSup>
                                  <m:r>
                                    <a:rPr lang="en-US" sz="1200" b="0" i="1" smtClean="0">
                                      <a:latin typeface="Cambria Math" panose="02040503050406030204" pitchFamily="18" charset="0"/>
                                      <a:ea typeface="Cambria Math" panose="02040503050406030204" pitchFamily="18" charset="0"/>
                                    </a:rPr>
                                    <m:t>∗</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𝛾</m:t>
                                      </m:r>
                                    </m:e>
                                    <m:sub>
                                      <m:r>
                                        <a:rPr lang="en-US" sz="1200" b="0" i="1" smtClean="0">
                                          <a:latin typeface="Cambria Math" panose="02040503050406030204" pitchFamily="18" charset="0"/>
                                          <a:ea typeface="Cambria Math" panose="02040503050406030204" pitchFamily="18" charset="0"/>
                                        </a:rPr>
                                        <m:t>𝑚</m:t>
                                      </m:r>
                                    </m:sub>
                                  </m:sSub>
                                </m:den>
                              </m:f>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𝑤h𝑒𝑛</m:t>
                              </m:r>
                              <m:sSup>
                                <m:sSupPr>
                                  <m:ctrlPr>
                                    <a:rPr lang="en-US" sz="1200" i="1">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    </m:t>
                                  </m:r>
                                  <m:r>
                                    <a:rPr lang="en-US" sz="1200" i="1">
                                      <a:latin typeface="Cambria Math" panose="02040503050406030204" pitchFamily="18" charset="0"/>
                                      <a:ea typeface="Cambria Math" panose="02040503050406030204" pitchFamily="18" charset="0"/>
                                    </a:rPr>
                                    <m:t>𝛾</m:t>
                                  </m:r>
                                </m:e>
                                <m:sup>
                                  <m:r>
                                    <a:rPr lang="en-US" sz="1200" i="1">
                                      <a:latin typeface="Cambria Math" panose="02040503050406030204" pitchFamily="18" charset="0"/>
                                      <a:ea typeface="Cambria Math" panose="02040503050406030204" pitchFamily="18" charset="0"/>
                                    </a:rPr>
                                    <m:t>𝑝</m:t>
                                  </m:r>
                                </m:sup>
                              </m:sSup>
                              <m:r>
                                <a:rPr lang="en-US" sz="1200" b="0" i="1" smtClean="0">
                                  <a:latin typeface="Cambria Math" panose="02040503050406030204" pitchFamily="18" charset="0"/>
                                  <a:ea typeface="Cambria Math" panose="02040503050406030204" pitchFamily="18" charset="0"/>
                                </a:rPr>
                                <m:t>&lt;</m:t>
                              </m:r>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𝑒</m:t>
                                  </m:r>
                                </m:e>
                                <m:sup>
                                  <m:d>
                                    <m:dPr>
                                      <m:ctrlPr>
                                        <a:rPr lang="en-US" sz="1200" i="1">
                                          <a:latin typeface="Cambria Math" panose="02040503050406030204" pitchFamily="18" charset="0"/>
                                          <a:ea typeface="Cambria Math" panose="02040503050406030204" pitchFamily="18" charset="0"/>
                                        </a:rPr>
                                      </m:ctrlPr>
                                    </m:dPr>
                                    <m:e>
                                      <m:f>
                                        <m:fPr>
                                          <m:ctrlPr>
                                            <a:rPr lang="en-US" sz="1200" i="1">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𝛼</m:t>
                                          </m:r>
                                          <m:r>
                                            <a:rPr lang="en-US" sz="1200" i="1">
                                              <a:latin typeface="Cambria Math" panose="02040503050406030204" pitchFamily="18" charset="0"/>
                                              <a:ea typeface="Cambria Math" panose="02040503050406030204" pitchFamily="18" charset="0"/>
                                            </a:rPr>
                                            <m:t>−1</m:t>
                                          </m:r>
                                        </m:num>
                                        <m:den>
                                          <m:r>
                                            <a:rPr lang="en-US" sz="1200" i="1">
                                              <a:latin typeface="Cambria Math" panose="02040503050406030204" pitchFamily="18" charset="0"/>
                                              <a:ea typeface="Cambria Math" panose="02040503050406030204" pitchFamily="18" charset="0"/>
                                            </a:rPr>
                                            <m:t>𝛼</m:t>
                                          </m:r>
                                        </m:den>
                                      </m:f>
                                    </m:e>
                                  </m:d>
                                </m:sup>
                              </m:sSup>
                              <m:r>
                                <a:rPr lang="en-US" sz="1200" i="1">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𝛾</m:t>
                                  </m:r>
                                </m:e>
                                <m:sub>
                                  <m:r>
                                    <a:rPr lang="en-US" sz="1200" i="1">
                                      <a:latin typeface="Cambria Math" panose="02040503050406030204" pitchFamily="18" charset="0"/>
                                      <a:ea typeface="Cambria Math" panose="02040503050406030204" pitchFamily="18" charset="0"/>
                                    </a:rPr>
                                    <m:t>𝑚</m:t>
                                  </m:r>
                                </m:sub>
                              </m:sSub>
                            </m:e>
                            <m:e>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𝜑</m:t>
                                  </m:r>
                                </m:e>
                                <m:sub>
                                  <m:r>
                                    <a:rPr lang="en-US" sz="1200" i="1">
                                      <a:latin typeface="Cambria Math" panose="02040503050406030204" pitchFamily="18" charset="0"/>
                                      <a:ea typeface="Cambria Math" panose="02040503050406030204" pitchFamily="18" charset="0"/>
                                    </a:rPr>
                                    <m:t>𝑝𝑒𝑎𝑘</m:t>
                                  </m:r>
                                </m:sub>
                              </m:sSub>
                              <m:r>
                                <a:rPr lang="en-US" sz="1200" b="0" i="1" smtClean="0">
                                  <a:latin typeface="Cambria Math" panose="02040503050406030204" pitchFamily="18" charset="0"/>
                                  <a:ea typeface="Cambria Math" panose="02040503050406030204" pitchFamily="18" charset="0"/>
                                </a:rPr>
                                <m:t>∗</m:t>
                              </m:r>
                              <m:d>
                                <m:dPr>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𝑙𝑛</m:t>
                                  </m:r>
                                  <m:d>
                                    <m:dPr>
                                      <m:ctrlPr>
                                        <a:rPr lang="en-US" sz="1200" b="0" i="1" smtClean="0">
                                          <a:latin typeface="Cambria Math" panose="02040503050406030204" pitchFamily="18" charset="0"/>
                                          <a:ea typeface="Cambria Math" panose="02040503050406030204" pitchFamily="18" charset="0"/>
                                        </a:rPr>
                                      </m:ctrlPr>
                                    </m:dPr>
                                    <m:e>
                                      <m:f>
                                        <m:fPr>
                                          <m:ctrlPr>
                                            <a:rPr lang="en-US" sz="1200" b="0" i="1" smtClean="0">
                                              <a:latin typeface="Cambria Math" panose="02040503050406030204" pitchFamily="18" charset="0"/>
                                              <a:ea typeface="Cambria Math" panose="02040503050406030204" pitchFamily="18" charset="0"/>
                                            </a:rPr>
                                          </m:ctrlPr>
                                        </m:fPr>
                                        <m:num>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𝛾</m:t>
                                              </m:r>
                                            </m:e>
                                            <m:sup>
                                              <m:r>
                                                <a:rPr lang="en-US" sz="1200" i="1">
                                                  <a:latin typeface="Cambria Math" panose="02040503050406030204" pitchFamily="18" charset="0"/>
                                                  <a:ea typeface="Cambria Math" panose="02040503050406030204" pitchFamily="18" charset="0"/>
                                                </a:rPr>
                                                <m:t>𝑝</m:t>
                                              </m:r>
                                            </m:sup>
                                          </m:sSup>
                                        </m:num>
                                        <m:den>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𝛾</m:t>
                                              </m:r>
                                            </m:e>
                                            <m:sub>
                                              <m:r>
                                                <a:rPr lang="en-US" sz="1200" i="1">
                                                  <a:latin typeface="Cambria Math" panose="02040503050406030204" pitchFamily="18" charset="0"/>
                                                  <a:ea typeface="Cambria Math" panose="02040503050406030204" pitchFamily="18" charset="0"/>
                                                </a:rPr>
                                                <m:t>𝑚</m:t>
                                              </m:r>
                                            </m:sub>
                                          </m:sSub>
                                        </m:den>
                                      </m:f>
                                    </m:e>
                                  </m:d>
                                  <m:r>
                                    <a:rPr lang="en-US" sz="1200" b="0" i="1" smtClean="0">
                                      <a:latin typeface="Cambria Math" panose="02040503050406030204" pitchFamily="18" charset="0"/>
                                      <a:ea typeface="Cambria Math" panose="02040503050406030204" pitchFamily="18" charset="0"/>
                                    </a:rPr>
                                    <m:t>+1</m:t>
                                  </m:r>
                                </m:e>
                              </m:d>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𝑤h𝑒𝑛</m:t>
                              </m:r>
                              <m:r>
                                <a:rPr lang="en-US" sz="1200" b="0" i="1" smtClean="0">
                                  <a:latin typeface="Cambria Math" panose="02040503050406030204" pitchFamily="18" charset="0"/>
                                  <a:ea typeface="Cambria Math" panose="02040503050406030204" pitchFamily="18" charset="0"/>
                                </a:rPr>
                                <m:t> </m:t>
                              </m:r>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𝑒</m:t>
                                  </m:r>
                                </m:e>
                                <m:sup>
                                  <m:d>
                                    <m:dPr>
                                      <m:ctrlPr>
                                        <a:rPr lang="en-US" sz="1200" i="1">
                                          <a:latin typeface="Cambria Math" panose="02040503050406030204" pitchFamily="18" charset="0"/>
                                          <a:ea typeface="Cambria Math" panose="02040503050406030204" pitchFamily="18" charset="0"/>
                                        </a:rPr>
                                      </m:ctrlPr>
                                    </m:dPr>
                                    <m:e>
                                      <m:f>
                                        <m:fPr>
                                          <m:ctrlPr>
                                            <a:rPr lang="en-US" sz="1200" i="1">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𝛼</m:t>
                                          </m:r>
                                          <m:r>
                                            <a:rPr lang="en-US" sz="1200" i="1">
                                              <a:latin typeface="Cambria Math" panose="02040503050406030204" pitchFamily="18" charset="0"/>
                                              <a:ea typeface="Cambria Math" panose="02040503050406030204" pitchFamily="18" charset="0"/>
                                            </a:rPr>
                                            <m:t>−1</m:t>
                                          </m:r>
                                        </m:num>
                                        <m:den>
                                          <m:r>
                                            <a:rPr lang="en-US" sz="1200" i="1">
                                              <a:latin typeface="Cambria Math" panose="02040503050406030204" pitchFamily="18" charset="0"/>
                                              <a:ea typeface="Cambria Math" panose="02040503050406030204" pitchFamily="18" charset="0"/>
                                            </a:rPr>
                                            <m:t>𝛼</m:t>
                                          </m:r>
                                        </m:den>
                                      </m:f>
                                    </m:e>
                                  </m:d>
                                </m:sup>
                              </m:sSup>
                              <m:r>
                                <a:rPr lang="en-US" sz="1200" i="1">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𝛾</m:t>
                                  </m:r>
                                </m:e>
                                <m:sub>
                                  <m:r>
                                    <a:rPr lang="en-US" sz="1200" i="1">
                                      <a:latin typeface="Cambria Math" panose="02040503050406030204" pitchFamily="18" charset="0"/>
                                      <a:ea typeface="Cambria Math" panose="02040503050406030204" pitchFamily="18" charset="0"/>
                                    </a:rPr>
                                    <m:t>𝑚</m:t>
                                  </m:r>
                                </m:sub>
                              </m:sSub>
                              <m:r>
                                <a:rPr lang="en-US" sz="1200" i="1" smtClean="0">
                                  <a:latin typeface="Cambria Math" panose="02040503050406030204" pitchFamily="18" charset="0"/>
                                  <a:ea typeface="Cambria Math" panose="02040503050406030204" pitchFamily="18" charset="0"/>
                                </a:rPr>
                                <m:t>≤</m:t>
                              </m:r>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 </m:t>
                                  </m:r>
                                  <m:r>
                                    <a:rPr lang="en-US" sz="1200" i="1">
                                      <a:latin typeface="Cambria Math" panose="02040503050406030204" pitchFamily="18" charset="0"/>
                                      <a:ea typeface="Cambria Math" panose="02040503050406030204" pitchFamily="18" charset="0"/>
                                    </a:rPr>
                                    <m:t>𝛾</m:t>
                                  </m:r>
                                </m:e>
                                <m:sup>
                                  <m:r>
                                    <a:rPr lang="en-US" sz="1200" i="1">
                                      <a:latin typeface="Cambria Math" panose="02040503050406030204" pitchFamily="18" charset="0"/>
                                      <a:ea typeface="Cambria Math" panose="02040503050406030204" pitchFamily="18" charset="0"/>
                                    </a:rPr>
                                    <m:t>𝑝</m:t>
                                  </m:r>
                                </m:sup>
                              </m:sSup>
                              <m:r>
                                <a:rPr lang="en-US" sz="1200" b="0" i="1" smtClean="0">
                                  <a:latin typeface="Cambria Math" panose="02040503050406030204" pitchFamily="18" charset="0"/>
                                  <a:ea typeface="Cambria Math" panose="02040503050406030204" pitchFamily="18" charset="0"/>
                                </a:rPr>
                                <m:t>&lt;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𝛾</m:t>
                                  </m:r>
                                </m:e>
                                <m:sub>
                                  <m:r>
                                    <a:rPr lang="en-US" sz="1200" i="1">
                                      <a:latin typeface="Cambria Math" panose="02040503050406030204" pitchFamily="18" charset="0"/>
                                      <a:ea typeface="Cambria Math" panose="02040503050406030204" pitchFamily="18" charset="0"/>
                                    </a:rPr>
                                    <m:t>𝑚</m:t>
                                  </m:r>
                                </m:sub>
                              </m:sSub>
                            </m:e>
                            <m:e>
                              <m:sSub>
                                <m:sSubPr>
                                  <m:ctrlPr>
                                    <a:rPr lang="en-US" sz="1200" i="1" smtClean="0">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𝜑</m:t>
                                  </m:r>
                                </m:e>
                                <m:sub>
                                  <m:r>
                                    <a:rPr lang="en-US" sz="1200" i="1">
                                      <a:latin typeface="Cambria Math" panose="02040503050406030204" pitchFamily="18" charset="0"/>
                                      <a:ea typeface="Cambria Math" panose="02040503050406030204" pitchFamily="18" charset="0"/>
                                    </a:rPr>
                                    <m:t>𝑝𝑒𝑎𝑘</m:t>
                                  </m:r>
                                </m:sub>
                              </m:sSub>
                              <m:r>
                                <a:rPr lang="en-US" sz="1200" b="0" i="1" smtClean="0">
                                  <a:latin typeface="Cambria Math" panose="02040503050406030204" pitchFamily="18" charset="0"/>
                                  <a:ea typeface="Cambria Math" panose="02040503050406030204" pitchFamily="18" charset="0"/>
                                </a:rPr>
                                <m:t>∗</m:t>
                              </m:r>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𝑒</m:t>
                                  </m:r>
                                </m:e>
                                <m:sup>
                                  <m:d>
                                    <m:dPr>
                                      <m:ctrlPr>
                                        <a:rPr lang="en-US" sz="1200" i="1">
                                          <a:latin typeface="Cambria Math" panose="02040503050406030204" pitchFamily="18" charset="0"/>
                                          <a:ea typeface="Cambria Math" panose="02040503050406030204" pitchFamily="18" charset="0"/>
                                        </a:rPr>
                                      </m:ctrlPr>
                                    </m:dPr>
                                    <m:e>
                                      <m:f>
                                        <m:fPr>
                                          <m:ctrlPr>
                                            <a:rPr lang="en-US" sz="1200" i="1">
                                              <a:latin typeface="Cambria Math" panose="02040503050406030204" pitchFamily="18" charset="0"/>
                                              <a:ea typeface="Cambria Math" panose="02040503050406030204" pitchFamily="18" charset="0"/>
                                            </a:rPr>
                                          </m:ctrlPr>
                                        </m:fPr>
                                        <m:num>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𝛾</m:t>
                                              </m:r>
                                            </m:e>
                                            <m:sup>
                                              <m:r>
                                                <a:rPr lang="en-US" sz="1200" i="1">
                                                  <a:latin typeface="Cambria Math" panose="02040503050406030204" pitchFamily="18" charset="0"/>
                                                  <a:ea typeface="Cambria Math" panose="02040503050406030204" pitchFamily="18" charset="0"/>
                                                </a:rPr>
                                                <m:t>𝑝</m:t>
                                              </m:r>
                                            </m:sup>
                                          </m:sSup>
                                          <m:r>
                                            <a:rPr lang="en-US" sz="1200" i="1">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𝛾</m:t>
                                              </m:r>
                                            </m:e>
                                            <m:sub>
                                              <m:r>
                                                <a:rPr lang="en-US" sz="1200" i="1">
                                                  <a:latin typeface="Cambria Math" panose="02040503050406030204" pitchFamily="18" charset="0"/>
                                                  <a:ea typeface="Cambria Math" panose="02040503050406030204" pitchFamily="18" charset="0"/>
                                                </a:rPr>
                                                <m:t>𝑚</m:t>
                                              </m:r>
                                            </m:sub>
                                          </m:sSub>
                                          <m:r>
                                            <a:rPr lang="en-US" sz="1200" b="0" i="1" smtClean="0">
                                              <a:latin typeface="Cambria Math" panose="02040503050406030204" pitchFamily="18" charset="0"/>
                                              <a:ea typeface="Cambria Math" panose="02040503050406030204" pitchFamily="18" charset="0"/>
                                            </a:rPr>
                                            <m:t>)</m:t>
                                          </m:r>
                                        </m:num>
                                        <m:den>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 </m:t>
                                              </m:r>
                                              <m:r>
                                                <a:rPr lang="en-US" sz="1200" i="1">
                                                  <a:latin typeface="Cambria Math" panose="02040503050406030204" pitchFamily="18" charset="0"/>
                                                  <a:ea typeface="Cambria Math" panose="02040503050406030204" pitchFamily="18" charset="0"/>
                                                </a:rPr>
                                                <m:t>𝛾</m:t>
                                              </m:r>
                                            </m:e>
                                            <m:sup>
                                              <m:r>
                                                <a:rPr lang="en-US" sz="1200" b="0" i="1" smtClean="0">
                                                  <a:latin typeface="Cambria Math" panose="02040503050406030204" pitchFamily="18" charset="0"/>
                                                  <a:ea typeface="Cambria Math" panose="02040503050406030204" pitchFamily="18" charset="0"/>
                                                </a:rPr>
                                                <m:t>∗</m:t>
                                              </m:r>
                                            </m:sup>
                                          </m:sSup>
                                        </m:den>
                                      </m:f>
                                    </m:e>
                                  </m:d>
                                </m:sup>
                              </m:sSup>
                              <m:r>
                                <a:rPr lang="en-US" sz="1200" b="0" i="1" smtClean="0">
                                  <a:latin typeface="Cambria Math" panose="02040503050406030204" pitchFamily="18" charset="0"/>
                                  <a:ea typeface="Cambria Math" panose="02040503050406030204" pitchFamily="18" charset="0"/>
                                </a:rPr>
                                <m:t>                       </m:t>
                              </m:r>
                              <m:r>
                                <a:rPr lang="en-US" sz="1200" i="1">
                                  <a:latin typeface="Cambria Math" panose="02040503050406030204" pitchFamily="18" charset="0"/>
                                  <a:ea typeface="Cambria Math" panose="02040503050406030204" pitchFamily="18" charset="0"/>
                                </a:rPr>
                                <m:t>𝑤h𝑒𝑛</m:t>
                              </m:r>
                              <m:r>
                                <a:rPr lang="en-US" sz="1200" b="0" i="1" smtClean="0">
                                  <a:latin typeface="Cambria Math" panose="02040503050406030204" pitchFamily="18" charset="0"/>
                                  <a:ea typeface="Cambria Math" panose="02040503050406030204" pitchFamily="18" charset="0"/>
                                </a:rPr>
                                <m:t>            </m:t>
                              </m:r>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 </m:t>
                                  </m:r>
                                  <m:r>
                                    <a:rPr lang="en-US" sz="1200" i="1">
                                      <a:latin typeface="Cambria Math" panose="02040503050406030204" pitchFamily="18" charset="0"/>
                                      <a:ea typeface="Cambria Math" panose="02040503050406030204" pitchFamily="18" charset="0"/>
                                    </a:rPr>
                                    <m:t>𝛾</m:t>
                                  </m:r>
                                </m:e>
                                <m:sup>
                                  <m:r>
                                    <a:rPr lang="en-US" sz="1200" i="1">
                                      <a:latin typeface="Cambria Math" panose="02040503050406030204" pitchFamily="18" charset="0"/>
                                      <a:ea typeface="Cambria Math" panose="02040503050406030204" pitchFamily="18" charset="0"/>
                                    </a:rPr>
                                    <m:t>𝑝</m:t>
                                  </m:r>
                                </m:sup>
                              </m:sSup>
                              <m:r>
                                <a:rPr lang="en-US" sz="1200" b="0" i="1" smtClean="0">
                                  <a:latin typeface="Cambria Math" panose="02040503050406030204" pitchFamily="18" charset="0"/>
                                  <a:ea typeface="Cambria Math" panose="02040503050406030204" pitchFamily="18" charset="0"/>
                                </a:rPr>
                                <m:t> ≥ </m:t>
                              </m:r>
                              <m:sSub>
                                <m:sSubPr>
                                  <m:ctrlPr>
                                    <a:rPr lang="en-US" sz="1200" i="1" smtClean="0">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𝛾</m:t>
                                  </m:r>
                                </m:e>
                                <m:sub>
                                  <m:r>
                                    <a:rPr lang="en-US" sz="1200" i="1">
                                      <a:latin typeface="Cambria Math" panose="02040503050406030204" pitchFamily="18" charset="0"/>
                                      <a:ea typeface="Cambria Math" panose="02040503050406030204" pitchFamily="18" charset="0"/>
                                    </a:rPr>
                                    <m:t>𝑚</m:t>
                                  </m:r>
                                </m:sub>
                              </m:sSub>
                            </m:e>
                          </m:eqArr>
                        </m:e>
                      </m:d>
                    </m:oMath>
                  </m:oMathPara>
                </a14:m>
                <a:endParaRPr lang="en-US" sz="2400" dirty="0"/>
              </a:p>
            </p:txBody>
          </p:sp>
        </mc:Choice>
        <mc:Fallback xmlns="">
          <p:sp>
            <p:nvSpPr>
              <p:cNvPr id="12" name="TextBox 11">
                <a:extLst>
                  <a:ext uri="{FF2B5EF4-FFF2-40B4-BE49-F238E27FC236}">
                    <a16:creationId xmlns:a16="http://schemas.microsoft.com/office/drawing/2014/main" id="{9E8B1479-4462-43B8-A80F-514C22A71917}"/>
                  </a:ext>
                </a:extLst>
              </p:cNvPr>
              <p:cNvSpPr txBox="1">
                <a:spLocks noRot="1" noChangeAspect="1" noMove="1" noResize="1" noEditPoints="1" noAdjustHandles="1" noChangeArrowheads="1" noChangeShapeType="1" noTextEdit="1"/>
              </p:cNvSpPr>
              <p:nvPr/>
            </p:nvSpPr>
            <p:spPr>
              <a:xfrm>
                <a:off x="5424210" y="3062276"/>
                <a:ext cx="5210432" cy="1344471"/>
              </a:xfrm>
              <a:prstGeom prst="rect">
                <a:avLst/>
              </a:prstGeom>
              <a:blipFill>
                <a:blip r:embed="rId5"/>
                <a:stretch>
                  <a:fillRect l="-1217" b="-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8E057BAB-D088-4632-8AA8-8B2FD6A5D579}"/>
                  </a:ext>
                </a:extLst>
              </p:cNvPr>
              <p:cNvSpPr txBox="1"/>
              <p:nvPr/>
            </p:nvSpPr>
            <p:spPr>
              <a:xfrm>
                <a:off x="10868577" y="3062276"/>
                <a:ext cx="1354599" cy="184666"/>
              </a:xfrm>
              <a:prstGeom prst="rect">
                <a:avLst/>
              </a:prstGeom>
              <a:noFill/>
            </p:spPr>
            <p:txBody>
              <a:bodyPr wrap="square" lIns="0" tIns="0" rIns="0" bIns="0" rtlCol="0">
                <a:spAutoFit/>
              </a:bodyPr>
              <a:lstStyle/>
              <a:p>
                <a14:m>
                  <m:oMath xmlns:m="http://schemas.openxmlformats.org/officeDocument/2006/math">
                    <m:r>
                      <a:rPr lang="en-US" sz="120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𝛼</m:t>
                        </m:r>
                      </m:e>
                      <m:sub>
                        <m:r>
                          <a:rPr lang="en-US" sz="1200" b="0" i="1" smtClean="0">
                            <a:latin typeface="Cambria Math" panose="02040503050406030204" pitchFamily="18" charset="0"/>
                            <a:ea typeface="Cambria Math" panose="02040503050406030204" pitchFamily="18" charset="0"/>
                          </a:rPr>
                          <m:t>0</m:t>
                        </m:r>
                      </m:sub>
                    </m:sSub>
                    <m:r>
                      <a:rPr lang="en-US" sz="1200" b="0" i="1" smtClean="0">
                        <a:latin typeface="Cambria Math" panose="02040503050406030204" pitchFamily="18" charset="0"/>
                        <a:ea typeface="Cambria Math" panose="02040503050406030204" pitchFamily="18" charset="0"/>
                      </a:rPr>
                      <m:t>+</m:t>
                    </m:r>
                    <m:sSup>
                      <m:sSupPr>
                        <m:ctrlPr>
                          <a:rPr lang="en-US" sz="1200" b="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𝛼</m:t>
                        </m:r>
                      </m:e>
                      <m:sup>
                        <m:r>
                          <a:rPr lang="en-US" sz="1200" b="0" i="1" smtClean="0">
                            <a:latin typeface="Cambria Math" panose="02040503050406030204" pitchFamily="18" charset="0"/>
                            <a:ea typeface="Cambria Math" panose="02040503050406030204" pitchFamily="18" charset="0"/>
                          </a:rPr>
                          <m:t>′</m:t>
                        </m:r>
                      </m:sup>
                    </m:sSup>
                    <m:r>
                      <a:rPr lang="en-US" sz="1200" b="0" i="1" smtClean="0">
                        <a:latin typeface="Cambria Math" panose="02040503050406030204" pitchFamily="18" charset="0"/>
                        <a:ea typeface="Cambria Math" panose="02040503050406030204" pitchFamily="18" charset="0"/>
                      </a:rPr>
                      <m:t>∗</m:t>
                    </m:r>
                  </m:oMath>
                </a14:m>
                <a:r>
                  <a:rPr lang="en-US" sz="1200" dirty="0">
                    <a:ea typeface="Cambria Math" panose="02040503050406030204" pitchFamily="18" charset="0"/>
                  </a:rPr>
                  <a:t> </a:t>
                </a:r>
                <a14:m>
                  <m:oMath xmlns:m="http://schemas.openxmlformats.org/officeDocument/2006/math">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𝜎</m:t>
                        </m:r>
                      </m:e>
                      <m:sub>
                        <m:r>
                          <a:rPr lang="en-US" sz="1200" i="1">
                            <a:latin typeface="Cambria Math" panose="02040503050406030204" pitchFamily="18" charset="0"/>
                            <a:ea typeface="Cambria Math" panose="02040503050406030204" pitchFamily="18" charset="0"/>
                          </a:rPr>
                          <m:t>3</m:t>
                        </m:r>
                      </m:sub>
                    </m:sSub>
                  </m:oMath>
                </a14:m>
                <a:endParaRPr lang="en-US" sz="1200" dirty="0"/>
              </a:p>
            </p:txBody>
          </p:sp>
        </mc:Choice>
        <mc:Fallback xmlns="">
          <p:sp>
            <p:nvSpPr>
              <p:cNvPr id="13" name="TextBox 12">
                <a:extLst>
                  <a:ext uri="{FF2B5EF4-FFF2-40B4-BE49-F238E27FC236}">
                    <a16:creationId xmlns:a16="http://schemas.microsoft.com/office/drawing/2014/main" id="{8E057BAB-D088-4632-8AA8-8B2FD6A5D579}"/>
                  </a:ext>
                </a:extLst>
              </p:cNvPr>
              <p:cNvSpPr txBox="1">
                <a:spLocks noRot="1" noChangeAspect="1" noMove="1" noResize="1" noEditPoints="1" noAdjustHandles="1" noChangeArrowheads="1" noChangeShapeType="1" noTextEdit="1"/>
              </p:cNvSpPr>
              <p:nvPr/>
            </p:nvSpPr>
            <p:spPr>
              <a:xfrm>
                <a:off x="10868577" y="3062276"/>
                <a:ext cx="1354599" cy="184666"/>
              </a:xfrm>
              <a:prstGeom prst="rect">
                <a:avLst/>
              </a:prstGeom>
              <a:blipFill>
                <a:blip r:embed="rId6"/>
                <a:stretch>
                  <a:fillRect l="-2778"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6816624D-4A73-4869-B5FB-A1458892E0B3}"/>
                  </a:ext>
                </a:extLst>
              </p:cNvPr>
              <p:cNvSpPr txBox="1"/>
              <p:nvPr/>
            </p:nvSpPr>
            <p:spPr>
              <a:xfrm>
                <a:off x="10538851" y="3366008"/>
                <a:ext cx="1635598" cy="4119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i="1" smtClean="0">
                              <a:latin typeface="Cambria Math" panose="02040503050406030204" pitchFamily="18" charset="0"/>
                            </a:rPr>
                          </m:ctrlPr>
                        </m:sSupPr>
                        <m:e>
                          <m:r>
                            <a:rPr lang="en-US" sz="1200" i="1" smtClean="0">
                              <a:latin typeface="Cambria Math" panose="02040503050406030204" pitchFamily="18" charset="0"/>
                              <a:ea typeface="Cambria Math" panose="02040503050406030204" pitchFamily="18" charset="0"/>
                            </a:rPr>
                            <m:t>𝛾</m:t>
                          </m:r>
                        </m:e>
                        <m:sup>
                          <m:r>
                            <a:rPr lang="en-US" sz="1200" b="0" i="1" smtClean="0">
                              <a:latin typeface="Cambria Math" panose="02040503050406030204" pitchFamily="18" charset="0"/>
                            </a:rPr>
                            <m:t>∗</m:t>
                          </m:r>
                        </m:sup>
                      </m:sSup>
                      <m:r>
                        <a:rPr lang="en-US" sz="1200" b="0" i="1" smtClean="0">
                          <a:latin typeface="Cambria Math" panose="02040503050406030204" pitchFamily="18" charset="0"/>
                        </a:rPr>
                        <m:t>=</m:t>
                      </m:r>
                      <m:d>
                        <m:dPr>
                          <m:begChr m:val="{"/>
                          <m:endChr m:val=""/>
                          <m:ctrlPr>
                            <a:rPr lang="en-US" sz="1200" b="0" i="1" smtClean="0">
                              <a:latin typeface="Cambria Math" panose="02040503050406030204" pitchFamily="18" charset="0"/>
                            </a:rPr>
                          </m:ctrlPr>
                        </m:dPr>
                        <m:e>
                          <m:eqArr>
                            <m:eqArrPr>
                              <m:ctrlPr>
                                <a:rPr lang="en-US" sz="1200" b="0" i="1" smtClean="0">
                                  <a:latin typeface="Cambria Math" panose="02040503050406030204" pitchFamily="18" charset="0"/>
                                </a:rPr>
                              </m:ctrlPr>
                            </m:eqArr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𝛾</m:t>
                                  </m:r>
                                </m:e>
                                <m:sub>
                                  <m:r>
                                    <a:rPr lang="en-US" sz="1200" b="0" i="1" smtClean="0">
                                      <a:latin typeface="Cambria Math" panose="02040503050406030204" pitchFamily="18" charset="0"/>
                                    </a:rPr>
                                    <m:t>0</m:t>
                                  </m:r>
                                </m:sub>
                              </m:sSub>
                              <m:r>
                                <a:rPr lang="en-US" sz="1200" b="0" i="1" smtClean="0">
                                  <a:latin typeface="Cambria Math" panose="02040503050406030204" pitchFamily="18" charset="0"/>
                                </a:rPr>
                                <m:t>     </m:t>
                              </m:r>
                              <m:r>
                                <a:rPr lang="en-US" sz="1200" b="0" i="1" smtClean="0">
                                  <a:latin typeface="Cambria Math" panose="02040503050406030204" pitchFamily="18" charset="0"/>
                                </a:rPr>
                                <m:t>𝑤h𝑒𝑛</m:t>
                              </m:r>
                              <m:r>
                                <a:rPr lang="en-US" sz="1200" b="0" i="1" smtClean="0">
                                  <a:latin typeface="Cambria Math" panose="02040503050406030204" pitchFamily="18" charset="0"/>
                                </a:rPr>
                                <m:t> </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𝜎</m:t>
                                  </m:r>
                                </m:e>
                                <m:sub>
                                  <m:r>
                                    <a:rPr lang="en-US" sz="1200" i="1">
                                      <a:latin typeface="Cambria Math" panose="02040503050406030204" pitchFamily="18" charset="0"/>
                                      <a:ea typeface="Cambria Math" panose="02040503050406030204" pitchFamily="18" charset="0"/>
                                    </a:rPr>
                                    <m:t>3</m:t>
                                  </m:r>
                                </m:sub>
                              </m:sSub>
                              <m:r>
                                <a:rPr lang="en-US" sz="1200" b="0" i="1" smtClean="0">
                                  <a:latin typeface="Cambria Math" panose="02040503050406030204" pitchFamily="18" charset="0"/>
                                  <a:ea typeface="Cambria Math" panose="02040503050406030204" pitchFamily="18" charset="0"/>
                                </a:rPr>
                                <m:t>=0</m:t>
                              </m:r>
                            </m:e>
                            <m:e>
                              <m:sSup>
                                <m:sSupPr>
                                  <m:ctrlPr>
                                    <a:rPr lang="en-US" sz="1200" i="1">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 </m:t>
                                  </m:r>
                                  <m:r>
                                    <a:rPr lang="en-US" sz="1200" i="1">
                                      <a:latin typeface="Cambria Math" panose="02040503050406030204" pitchFamily="18" charset="0"/>
                                      <a:ea typeface="Cambria Math" panose="02040503050406030204" pitchFamily="18" charset="0"/>
                                    </a:rPr>
                                    <m:t>𝛾</m:t>
                                  </m:r>
                                </m:e>
                                <m:sup>
                                  <m:r>
                                    <a:rPr lang="en-US" sz="1200" i="1">
                                      <a:latin typeface="Cambria Math" panose="02040503050406030204" pitchFamily="18" charset="0"/>
                                      <a:ea typeface="Cambria Math" panose="02040503050406030204" pitchFamily="18" charset="0"/>
                                    </a:rPr>
                                    <m:t>∗</m:t>
                                  </m:r>
                                </m:sup>
                              </m:sSup>
                              <m:r>
                                <a:rPr lang="en-US" sz="1200" b="0" i="1" smtClean="0">
                                  <a:latin typeface="Cambria Math" panose="02040503050406030204" pitchFamily="18" charset="0"/>
                                  <a:ea typeface="Cambria Math" panose="02040503050406030204" pitchFamily="18" charset="0"/>
                                </a:rPr>
                                <m:t>    </m:t>
                              </m:r>
                              <m:r>
                                <a:rPr lang="en-US" sz="1200" i="1">
                                  <a:latin typeface="Cambria Math" panose="02040503050406030204" pitchFamily="18" charset="0"/>
                                </a:rPr>
                                <m:t>𝑤h𝑒𝑛</m:t>
                              </m:r>
                              <m:r>
                                <a:rPr lang="en-US" sz="1200" i="1">
                                  <a:latin typeface="Cambria Math" panose="02040503050406030204" pitchFamily="18" charset="0"/>
                                </a:rPr>
                                <m:t> </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𝜎</m:t>
                                  </m:r>
                                </m:e>
                                <m:sub>
                                  <m:r>
                                    <a:rPr lang="en-US" sz="1200" i="1">
                                      <a:latin typeface="Cambria Math" panose="02040503050406030204" pitchFamily="18" charset="0"/>
                                      <a:ea typeface="Cambria Math" panose="02040503050406030204" pitchFamily="18" charset="0"/>
                                    </a:rPr>
                                    <m:t>3</m:t>
                                  </m:r>
                                </m:sub>
                              </m:sSub>
                              <m:r>
                                <a:rPr lang="en-US" sz="1200" i="1" smtClean="0">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0</m:t>
                              </m:r>
                            </m:e>
                          </m:eqArr>
                        </m:e>
                      </m:d>
                    </m:oMath>
                  </m:oMathPara>
                </a14:m>
                <a:endParaRPr lang="en-US" sz="2400" dirty="0"/>
              </a:p>
            </p:txBody>
          </p:sp>
        </mc:Choice>
        <mc:Fallback xmlns="">
          <p:sp>
            <p:nvSpPr>
              <p:cNvPr id="14" name="TextBox 13">
                <a:extLst>
                  <a:ext uri="{FF2B5EF4-FFF2-40B4-BE49-F238E27FC236}">
                    <a16:creationId xmlns:a16="http://schemas.microsoft.com/office/drawing/2014/main" id="{6816624D-4A73-4869-B5FB-A1458892E0B3}"/>
                  </a:ext>
                </a:extLst>
              </p:cNvPr>
              <p:cNvSpPr txBox="1">
                <a:spLocks noRot="1" noChangeAspect="1" noMove="1" noResize="1" noEditPoints="1" noAdjustHandles="1" noChangeArrowheads="1" noChangeShapeType="1" noTextEdit="1"/>
              </p:cNvSpPr>
              <p:nvPr/>
            </p:nvSpPr>
            <p:spPr>
              <a:xfrm>
                <a:off x="10538851" y="3366008"/>
                <a:ext cx="1635598" cy="411972"/>
              </a:xfrm>
              <a:prstGeom prst="rect">
                <a:avLst/>
              </a:prstGeom>
              <a:blipFill>
                <a:blip r:embed="rId7"/>
                <a:stretch>
                  <a:fillRect l="-23077" t="-214706" r="-1538" b="-30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DFBAFFAE-73D3-425E-AC84-CDE8AD67B89E}"/>
                  </a:ext>
                </a:extLst>
              </p:cNvPr>
              <p:cNvSpPr txBox="1"/>
              <p:nvPr/>
            </p:nvSpPr>
            <p:spPr>
              <a:xfrm>
                <a:off x="8684296" y="4406747"/>
                <a:ext cx="3575917" cy="519245"/>
              </a:xfrm>
              <a:prstGeom prst="rect">
                <a:avLst/>
              </a:prstGeom>
              <a:noFill/>
            </p:spPr>
            <p:txBody>
              <a:bodyPr wrap="square" lIns="0" tIns="0" rIns="0" bIns="0" rtlCol="0">
                <a:spAutoFit/>
              </a:bodyPr>
              <a:lstStyle/>
              <a:p>
                <a14:m>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𝜑</m:t>
                        </m:r>
                      </m:e>
                      <m:sub>
                        <m:r>
                          <a:rPr lang="en-US" sz="1400" i="1">
                            <a:latin typeface="Cambria Math" panose="02040503050406030204" pitchFamily="18" charset="0"/>
                            <a:ea typeface="Cambria Math" panose="02040503050406030204" pitchFamily="18" charset="0"/>
                          </a:rPr>
                          <m:t>𝑝𝑒𝑎𝑘</m:t>
                        </m:r>
                      </m:sub>
                    </m:sSub>
                    <m:d>
                      <m:dPr>
                        <m:ctrlPr>
                          <a:rPr lang="en-US" sz="1400" i="1" smtClean="0">
                            <a:latin typeface="Cambria Math" panose="02040503050406030204" pitchFamily="18" charset="0"/>
                            <a:ea typeface="Cambria Math" panose="02040503050406030204" pitchFamily="18" charset="0"/>
                          </a:rPr>
                        </m:ctrlPr>
                      </m:dPr>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𝜎</m:t>
                            </m:r>
                          </m:e>
                          <m:sub>
                            <m:r>
                              <a:rPr lang="en-US" sz="1400" i="1">
                                <a:latin typeface="Cambria Math" panose="02040503050406030204" pitchFamily="18" charset="0"/>
                                <a:ea typeface="Cambria Math" panose="02040503050406030204" pitchFamily="18" charset="0"/>
                              </a:rPr>
                              <m:t>3</m:t>
                            </m:r>
                          </m:sub>
                        </m:sSub>
                      </m:e>
                    </m:d>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m:t>
                            </m:r>
                          </m:e>
                          <m:sub>
                            <m:r>
                              <a:rPr lang="en-US" sz="1400" b="0" i="1" smtClean="0">
                                <a:latin typeface="Cambria Math" panose="02040503050406030204" pitchFamily="18" charset="0"/>
                                <a:ea typeface="Cambria Math" panose="02040503050406030204" pitchFamily="18" charset="0"/>
                              </a:rPr>
                              <m:t>𝑝𝑒𝑎𝑘</m:t>
                            </m:r>
                          </m:sub>
                        </m:sSub>
                      </m:num>
                      <m:den>
                        <m:r>
                          <a:rPr lang="en-US" sz="1400" b="0" i="1" smtClean="0">
                            <a:latin typeface="Cambria Math" panose="02040503050406030204" pitchFamily="18" charset="0"/>
                            <a:ea typeface="Cambria Math" panose="02040503050406030204" pitchFamily="18" charset="0"/>
                          </a:rPr>
                          <m:t>1+</m:t>
                        </m:r>
                        <m:sSubSup>
                          <m:sSubSupPr>
                            <m:ctrlPr>
                              <a:rPr lang="en-US" sz="1400" b="0" i="1" smtClean="0">
                                <a:latin typeface="Cambria Math" panose="02040503050406030204" pitchFamily="18" charset="0"/>
                                <a:ea typeface="Cambria Math" panose="02040503050406030204" pitchFamily="18" charset="0"/>
                              </a:rPr>
                            </m:ctrlPr>
                          </m:sSubSupPr>
                          <m:e>
                            <m:r>
                              <a:rPr lang="en-US" sz="1400" b="0" i="1" smtClean="0">
                                <a:latin typeface="Cambria Math" panose="02040503050406030204" pitchFamily="18" charset="0"/>
                                <a:ea typeface="Cambria Math" panose="02040503050406030204" pitchFamily="18" charset="0"/>
                              </a:rPr>
                              <m:t>𝑙𝑜𝑔</m:t>
                            </m:r>
                          </m:e>
                          <m:sub>
                            <m:r>
                              <a:rPr lang="en-US" sz="1400" b="0" i="1" smtClean="0">
                                <a:latin typeface="Cambria Math" panose="02040503050406030204" pitchFamily="18" charset="0"/>
                                <a:ea typeface="Cambria Math" panose="02040503050406030204" pitchFamily="18" charset="0"/>
                              </a:rPr>
                              <m:t>10</m:t>
                            </m:r>
                          </m:sub>
                          <m:sup>
                            <m:d>
                              <m:dPr>
                                <m:ctrlPr>
                                  <a:rPr lang="en-US" sz="1400" b="0" i="1" smtClean="0">
                                    <a:latin typeface="Cambria Math" panose="02040503050406030204" pitchFamily="18" charset="0"/>
                                    <a:ea typeface="Cambria Math" panose="02040503050406030204" pitchFamily="18" charset="0"/>
                                  </a:rPr>
                                </m:ctrlPr>
                              </m:dPr>
                              <m:e>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𝑈𝐶𝑆</m:t>
                                    </m:r>
                                  </m:num>
                                  <m:den>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𝜎</m:t>
                                        </m:r>
                                      </m:e>
                                      <m:sub>
                                        <m:r>
                                          <a:rPr lang="en-US" sz="1400" i="1">
                                            <a:latin typeface="Cambria Math" panose="02040503050406030204" pitchFamily="18" charset="0"/>
                                            <a:ea typeface="Cambria Math" panose="02040503050406030204" pitchFamily="18" charset="0"/>
                                          </a:rPr>
                                          <m:t>3</m:t>
                                        </m:r>
                                      </m:sub>
                                    </m:sSub>
                                    <m:r>
                                      <a:rPr lang="en-US" sz="1400" b="0" i="1" smtClean="0">
                                        <a:latin typeface="Cambria Math" panose="02040503050406030204" pitchFamily="18" charset="0"/>
                                        <a:ea typeface="Cambria Math" panose="02040503050406030204" pitchFamily="18" charset="0"/>
                                      </a:rPr>
                                      <m:t>+0.1</m:t>
                                    </m:r>
                                  </m:den>
                                </m:f>
                              </m:e>
                            </m:d>
                          </m:sup>
                        </m:sSubSup>
                      </m:den>
                    </m:f>
                  </m:oMath>
                </a14:m>
                <a:r>
                  <a:rPr lang="en-US" sz="1400" dirty="0"/>
                  <a:t>      </a:t>
                </a:r>
                <a:r>
                  <a:rPr lang="en-US" sz="1200" i="1" dirty="0">
                    <a:latin typeface="Times New Roman" panose="02020603050405020304" pitchFamily="18" charset="0"/>
                    <a:cs typeface="Times New Roman" panose="02020603050405020304" pitchFamily="18" charset="0"/>
                  </a:rPr>
                  <a:t>for sedimentary rocks</a:t>
                </a:r>
                <a:endParaRPr lang="en-US" sz="2400" i="1"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DFBAFFAE-73D3-425E-AC84-CDE8AD67B89E}"/>
                  </a:ext>
                </a:extLst>
              </p:cNvPr>
              <p:cNvSpPr txBox="1">
                <a:spLocks noRot="1" noChangeAspect="1" noMove="1" noResize="1" noEditPoints="1" noAdjustHandles="1" noChangeArrowheads="1" noChangeShapeType="1" noTextEdit="1"/>
              </p:cNvSpPr>
              <p:nvPr/>
            </p:nvSpPr>
            <p:spPr>
              <a:xfrm>
                <a:off x="8684296" y="4406747"/>
                <a:ext cx="3575917" cy="519245"/>
              </a:xfrm>
              <a:prstGeom prst="rect">
                <a:avLst/>
              </a:prstGeom>
              <a:blipFill>
                <a:blip r:embed="rId8"/>
                <a:stretch>
                  <a:fillRect l="-2128"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C92C8E4B-8597-4DC1-9E48-E831E401310F}"/>
                  </a:ext>
                </a:extLst>
              </p:cNvPr>
              <p:cNvSpPr txBox="1"/>
              <p:nvPr/>
            </p:nvSpPr>
            <p:spPr>
              <a:xfrm>
                <a:off x="10538851" y="3940284"/>
                <a:ext cx="1079485" cy="2031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i="1" smtClean="0">
                              <a:latin typeface="Cambria Math" panose="02040503050406030204" pitchFamily="18" charset="0"/>
                              <a:ea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𝛾</m:t>
                          </m:r>
                        </m:e>
                        <m:sup>
                          <m:r>
                            <a:rPr lang="en-US" sz="1200" i="1">
                              <a:latin typeface="Cambria Math" panose="02040503050406030204" pitchFamily="18" charset="0"/>
                              <a:ea typeface="Cambria Math" panose="02040503050406030204" pitchFamily="18" charset="0"/>
                            </a:rPr>
                            <m:t>𝑝</m:t>
                          </m:r>
                        </m:sup>
                      </m:sSup>
                      <m:r>
                        <a:rPr lang="en-US" sz="1200" b="0" i="1" smtClean="0">
                          <a:latin typeface="Cambria Math" panose="02040503050406030204" pitchFamily="18" charset="0"/>
                          <a:ea typeface="Cambria Math" panose="02040503050406030204" pitchFamily="18" charset="0"/>
                        </a:rPr>
                        <m:t>=</m:t>
                      </m:r>
                      <m:sSubSup>
                        <m:sSubSupPr>
                          <m:ctrlPr>
                            <a:rPr lang="en-US" sz="1200" b="0" i="1" smtClean="0">
                              <a:latin typeface="Cambria Math" panose="02040503050406030204" pitchFamily="18" charset="0"/>
                              <a:ea typeface="Cambria Math" panose="02040503050406030204" pitchFamily="18" charset="0"/>
                            </a:rPr>
                          </m:ctrlPr>
                        </m:sSubSupPr>
                        <m:e>
                          <m:r>
                            <a:rPr lang="en-US" sz="1200" b="0" i="1" smtClean="0">
                              <a:latin typeface="Cambria Math" panose="02040503050406030204" pitchFamily="18" charset="0"/>
                              <a:ea typeface="Cambria Math" panose="02040503050406030204" pitchFamily="18" charset="0"/>
                            </a:rPr>
                            <m:t>∈</m:t>
                          </m:r>
                        </m:e>
                        <m:sub>
                          <m:r>
                            <a:rPr lang="en-US" sz="1200" b="0" i="1" smtClean="0">
                              <a:latin typeface="Cambria Math" panose="02040503050406030204" pitchFamily="18" charset="0"/>
                              <a:ea typeface="Cambria Math" panose="02040503050406030204" pitchFamily="18" charset="0"/>
                            </a:rPr>
                            <m:t>1</m:t>
                          </m:r>
                        </m:sub>
                        <m:sup>
                          <m:r>
                            <a:rPr lang="en-US" sz="1200" b="0" i="1" smtClean="0">
                              <a:latin typeface="Cambria Math" panose="02040503050406030204" pitchFamily="18" charset="0"/>
                              <a:ea typeface="Cambria Math" panose="02040503050406030204" pitchFamily="18" charset="0"/>
                            </a:rPr>
                            <m:t>𝑝</m:t>
                          </m:r>
                        </m:sup>
                      </m:sSubSup>
                      <m:r>
                        <a:rPr lang="en-US" sz="1200" b="0" i="1" smtClean="0">
                          <a:latin typeface="Cambria Math" panose="02040503050406030204" pitchFamily="18" charset="0"/>
                          <a:ea typeface="Cambria Math" panose="02040503050406030204" pitchFamily="18" charset="0"/>
                        </a:rPr>
                        <m:t>−</m:t>
                      </m:r>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m:t>
                          </m:r>
                        </m:e>
                        <m:sub>
                          <m:r>
                            <a:rPr lang="en-US" sz="1200" b="0" i="1" smtClean="0">
                              <a:latin typeface="Cambria Math" panose="02040503050406030204" pitchFamily="18" charset="0"/>
                              <a:ea typeface="Cambria Math" panose="02040503050406030204" pitchFamily="18" charset="0"/>
                            </a:rPr>
                            <m:t>3</m:t>
                          </m:r>
                        </m:sub>
                        <m:sup>
                          <m:r>
                            <a:rPr lang="en-US" sz="1200" i="1">
                              <a:latin typeface="Cambria Math" panose="02040503050406030204" pitchFamily="18" charset="0"/>
                              <a:ea typeface="Cambria Math" panose="02040503050406030204" pitchFamily="18" charset="0"/>
                            </a:rPr>
                            <m:t>𝑝</m:t>
                          </m:r>
                        </m:sup>
                      </m:sSubSup>
                    </m:oMath>
                  </m:oMathPara>
                </a14:m>
                <a:endParaRPr lang="en-US" sz="1200" dirty="0"/>
              </a:p>
            </p:txBody>
          </p:sp>
        </mc:Choice>
        <mc:Fallback xmlns="">
          <p:sp>
            <p:nvSpPr>
              <p:cNvPr id="16" name="TextBox 15">
                <a:extLst>
                  <a:ext uri="{FF2B5EF4-FFF2-40B4-BE49-F238E27FC236}">
                    <a16:creationId xmlns:a16="http://schemas.microsoft.com/office/drawing/2014/main" id="{C92C8E4B-8597-4DC1-9E48-E831E401310F}"/>
                  </a:ext>
                </a:extLst>
              </p:cNvPr>
              <p:cNvSpPr txBox="1">
                <a:spLocks noRot="1" noChangeAspect="1" noMove="1" noResize="1" noEditPoints="1" noAdjustHandles="1" noChangeArrowheads="1" noChangeShapeType="1" noTextEdit="1"/>
              </p:cNvSpPr>
              <p:nvPr/>
            </p:nvSpPr>
            <p:spPr>
              <a:xfrm>
                <a:off x="10538851" y="3940284"/>
                <a:ext cx="1079485" cy="203197"/>
              </a:xfrm>
              <a:prstGeom prst="rect">
                <a:avLst/>
              </a:prstGeom>
              <a:blipFill>
                <a:blip r:embed="rId9"/>
                <a:stretch>
                  <a:fillRect b="-23529"/>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xmlns="" id="{1ADA7C28-57B1-434A-91A0-3838D47F67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11474" y="202707"/>
            <a:ext cx="2561434" cy="2404399"/>
          </a:xfrm>
          <a:prstGeom prst="rect">
            <a:avLst/>
          </a:prstGeom>
        </p:spPr>
      </p:pic>
      <p:pic>
        <p:nvPicPr>
          <p:cNvPr id="6" name="Picture 5">
            <a:extLst>
              <a:ext uri="{FF2B5EF4-FFF2-40B4-BE49-F238E27FC236}">
                <a16:creationId xmlns:a16="http://schemas.microsoft.com/office/drawing/2014/main" xmlns="" id="{5F0BF65E-3573-EC9E-C05D-C240A9CC28D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70069" y="4820932"/>
            <a:ext cx="2327115" cy="1957842"/>
          </a:xfrm>
          <a:prstGeom prst="rect">
            <a:avLst/>
          </a:prstGeom>
          <a:noFill/>
          <a:ln>
            <a:noFill/>
          </a:ln>
        </p:spPr>
      </p:pic>
      <p:pic>
        <p:nvPicPr>
          <p:cNvPr id="11" name="Picture 10">
            <a:extLst>
              <a:ext uri="{FF2B5EF4-FFF2-40B4-BE49-F238E27FC236}">
                <a16:creationId xmlns:a16="http://schemas.microsoft.com/office/drawing/2014/main" xmlns="" id="{D39E0753-05A3-D085-D9B6-DC08FDF9165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977192" y="4861917"/>
            <a:ext cx="2376608" cy="2002448"/>
          </a:xfrm>
          <a:prstGeom prst="rect">
            <a:avLst/>
          </a:prstGeom>
          <a:noFill/>
          <a:ln>
            <a:noFill/>
          </a:ln>
        </p:spPr>
      </p:pic>
      <p:sp>
        <p:nvSpPr>
          <p:cNvPr id="9" name="Slide Number Placeholder 8"/>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11</a:t>
            </a:fld>
            <a:endParaRPr lang="en-IN"/>
          </a:p>
        </p:txBody>
      </p:sp>
      <p:sp>
        <p:nvSpPr>
          <p:cNvPr id="17" name="Title 1"/>
          <p:cNvSpPr>
            <a:spLocks noGrp="1"/>
          </p:cNvSpPr>
          <p:nvPr>
            <p:ph type="title"/>
          </p:nvPr>
        </p:nvSpPr>
        <p:spPr>
          <a:xfrm>
            <a:off x="83976" y="99323"/>
            <a:ext cx="4527498" cy="981982"/>
          </a:xfrm>
        </p:spPr>
        <p:txBody>
          <a:bodyPr>
            <a:normAutofit fontScale="90000"/>
          </a:bodyPr>
          <a:lstStyle/>
          <a:p>
            <a:pPr algn="ctr"/>
            <a:r>
              <a:rPr lang="en-US" sz="3600" b="1" dirty="0">
                <a:latin typeface="Times New Roman" panose="02020603050405020304" pitchFamily="18" charset="0"/>
                <a:cs typeface="Times New Roman" panose="02020603050405020304" pitchFamily="18" charset="0"/>
              </a:rPr>
              <a:t>Simulation of the Strain-Softening </a:t>
            </a:r>
            <a:r>
              <a:rPr lang="en-US" sz="3600" b="1" dirty="0" err="1">
                <a:latin typeface="Times New Roman" panose="02020603050405020304" pitchFamily="18" charset="0"/>
                <a:cs typeface="Times New Roman" panose="02020603050405020304" pitchFamily="18" charset="0"/>
              </a:rPr>
              <a:t>Behaviour</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013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222E90A-F7A7-7EF8-4BF4-796AECF1A794}"/>
              </a:ext>
            </a:extLst>
          </p:cNvPr>
          <p:cNvPicPr>
            <a:picLocks noChangeAspect="1"/>
          </p:cNvPicPr>
          <p:nvPr/>
        </p:nvPicPr>
        <p:blipFill rotWithShape="1">
          <a:blip r:embed="rId3"/>
          <a:srcRect l="2231" t="5289" r="1419" b="3022"/>
          <a:stretch/>
        </p:blipFill>
        <p:spPr>
          <a:xfrm>
            <a:off x="6337426" y="3979199"/>
            <a:ext cx="4092166" cy="274227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985909232"/>
              </p:ext>
            </p:extLst>
          </p:nvPr>
        </p:nvGraphicFramePr>
        <p:xfrm>
          <a:off x="795052" y="876853"/>
          <a:ext cx="3004456" cy="1947418"/>
        </p:xfrm>
        <a:graphic>
          <a:graphicData uri="http://schemas.openxmlformats.org/drawingml/2006/table">
            <a:tbl>
              <a:tblPr firstRow="1" firstCol="1" bandRow="1">
                <a:tableStyleId>{6F1BFFD1-9325-4929-B495-E7744B7E128E}</a:tableStyleId>
              </a:tblPr>
              <a:tblGrid>
                <a:gridCol w="1133260">
                  <a:extLst>
                    <a:ext uri="{9D8B030D-6E8A-4147-A177-3AD203B41FA5}">
                      <a16:colId xmlns:a16="http://schemas.microsoft.com/office/drawing/2014/main" xmlns="" val="183488355"/>
                    </a:ext>
                  </a:extLst>
                </a:gridCol>
                <a:gridCol w="1077566">
                  <a:extLst>
                    <a:ext uri="{9D8B030D-6E8A-4147-A177-3AD203B41FA5}">
                      <a16:colId xmlns:a16="http://schemas.microsoft.com/office/drawing/2014/main" xmlns="" val="2511916874"/>
                    </a:ext>
                  </a:extLst>
                </a:gridCol>
                <a:gridCol w="793630">
                  <a:extLst>
                    <a:ext uri="{9D8B030D-6E8A-4147-A177-3AD203B41FA5}">
                      <a16:colId xmlns:a16="http://schemas.microsoft.com/office/drawing/2014/main" xmlns="" val="1239066915"/>
                    </a:ext>
                  </a:extLst>
                </a:gridCol>
              </a:tblGrid>
              <a:tr h="365922">
                <a:tc>
                  <a:txBody>
                    <a:bodyPr/>
                    <a:lstStyle/>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Seam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Elastic Modulus (</a:t>
                      </a:r>
                      <a:r>
                        <a:rPr lang="en-US" sz="1400" dirty="0" err="1">
                          <a:effectLst/>
                          <a:latin typeface="Times New Roman" panose="02020603050405020304" pitchFamily="18" charset="0"/>
                          <a:cs typeface="Times New Roman" panose="02020603050405020304" pitchFamily="18" charset="0"/>
                        </a:rPr>
                        <a:t>GPa</a:t>
                      </a:r>
                      <a:r>
                        <a:rPr lang="en-US"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UCS (MPa)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14941105"/>
                  </a:ext>
                </a:extLst>
              </a:tr>
              <a:tr h="201905">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Jambad</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2.40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40.30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85321510"/>
                  </a:ext>
                </a:extLst>
              </a:tr>
              <a:tr h="201905">
                <a:tc>
                  <a:txBody>
                    <a:bodyPr/>
                    <a:lstStyle/>
                    <a:p>
                      <a:pPr marL="0" marR="0" algn="just">
                        <a:lnSpc>
                          <a:spcPct val="107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Kargali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4.00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31.00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50385106"/>
                  </a:ext>
                </a:extLst>
              </a:tr>
              <a:tr h="201905">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Kenda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2.70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47.48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25959607"/>
                  </a:ext>
                </a:extLst>
              </a:tr>
              <a:tr h="201905">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Singhpur</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4.87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37.40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60274827"/>
                  </a:ext>
                </a:extLst>
              </a:tr>
              <a:tr h="201905">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Uchitdih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1.82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20.00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73973889"/>
                  </a:ext>
                </a:extLst>
              </a:tr>
              <a:tr h="201905">
                <a:tc>
                  <a:txBody>
                    <a:bodyPr/>
                    <a:lstStyle/>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XII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2.46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19.50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94889518"/>
                  </a:ext>
                </a:extLst>
              </a:tr>
            </a:tbl>
          </a:graphicData>
        </a:graphic>
      </p:graphicFrame>
      <p:sp>
        <p:nvSpPr>
          <p:cNvPr id="9" name="Rectangle 1"/>
          <p:cNvSpPr>
            <a:spLocks noGrp="1" noChangeArrowheads="1"/>
          </p:cNvSpPr>
          <p:nvPr>
            <p:ph type="body" idx="1"/>
          </p:nvPr>
        </p:nvSpPr>
        <p:spPr bwMode="auto">
          <a:xfrm>
            <a:off x="795052" y="517689"/>
            <a:ext cx="2844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ClrTx/>
              <a:buSzTx/>
              <a:buNone/>
            </a:pPr>
            <a:r>
              <a:rPr lang="en-US" altLang="en-US"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Table </a:t>
            </a:r>
            <a:r>
              <a:rPr lang="en-US" alt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Properties of coal </a:t>
            </a:r>
            <a:r>
              <a:rPr lang="en-US" alt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seam</a:t>
            </a:r>
            <a:endParaRPr lang="en-US" altLang="en-US" dirty="0">
              <a:solidFill>
                <a:schemeClr val="tx1"/>
              </a:solidFill>
              <a:latin typeface="Arial" panose="020B0604020202020204" pitchFamily="34" charset="0"/>
            </a:endParaRPr>
          </a:p>
        </p:txBody>
      </p:sp>
      <p:pic>
        <p:nvPicPr>
          <p:cNvPr id="4" name="Picture 3">
            <a:extLst>
              <a:ext uri="{FF2B5EF4-FFF2-40B4-BE49-F238E27FC236}">
                <a16:creationId xmlns:a16="http://schemas.microsoft.com/office/drawing/2014/main" xmlns="" id="{99B4AEA8-205A-3BF6-8F1C-1E5F4194EC57}"/>
              </a:ext>
            </a:extLst>
          </p:cNvPr>
          <p:cNvPicPr>
            <a:picLocks noChangeAspect="1"/>
          </p:cNvPicPr>
          <p:nvPr/>
        </p:nvPicPr>
        <p:blipFill rotWithShape="1">
          <a:blip r:embed="rId4"/>
          <a:srcRect l="1321" t="2480" r="505" b="1021"/>
          <a:stretch/>
        </p:blipFill>
        <p:spPr>
          <a:xfrm>
            <a:off x="6255946" y="74705"/>
            <a:ext cx="5169528" cy="3419934"/>
          </a:xfrm>
          <a:prstGeom prst="rect">
            <a:avLst/>
          </a:prstGeom>
        </p:spPr>
      </p:pic>
      <p:pic>
        <p:nvPicPr>
          <p:cNvPr id="5" name="Picture 4">
            <a:extLst>
              <a:ext uri="{FF2B5EF4-FFF2-40B4-BE49-F238E27FC236}">
                <a16:creationId xmlns:a16="http://schemas.microsoft.com/office/drawing/2014/main" xmlns="" id="{E602320D-0693-6C96-73B3-E30F0FCA02AC}"/>
              </a:ext>
            </a:extLst>
          </p:cNvPr>
          <p:cNvPicPr>
            <a:picLocks noChangeAspect="1"/>
          </p:cNvPicPr>
          <p:nvPr/>
        </p:nvPicPr>
        <p:blipFill rotWithShape="1">
          <a:blip r:embed="rId5"/>
          <a:srcRect l="14887" t="16693" r="3500" b="29945"/>
          <a:stretch/>
        </p:blipFill>
        <p:spPr>
          <a:xfrm>
            <a:off x="795052" y="3644550"/>
            <a:ext cx="4080643" cy="2406591"/>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12</a:t>
            </a:fld>
            <a:endParaRPr lang="en-IN"/>
          </a:p>
        </p:txBody>
      </p:sp>
    </p:spTree>
    <p:extLst>
      <p:ext uri="{BB962C8B-B14F-4D97-AF65-F5344CB8AC3E}">
        <p14:creationId xmlns:p14="http://schemas.microsoft.com/office/powerpoint/2010/main" val="365688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xmlns="" id="{B5930AB8-6473-A3CD-697A-C3ED3C82D608}"/>
                  </a:ext>
                </a:extLst>
              </p:cNvPr>
              <p:cNvGraphicFramePr>
                <a:graphicFrameLocks noGrp="1"/>
              </p:cNvGraphicFramePr>
              <p:nvPr>
                <p:extLst>
                  <p:ext uri="{D42A27DB-BD31-4B8C-83A1-F6EECF244321}">
                    <p14:modId xmlns:p14="http://schemas.microsoft.com/office/powerpoint/2010/main" val="3912795208"/>
                  </p:ext>
                </p:extLst>
              </p:nvPr>
            </p:nvGraphicFramePr>
            <p:xfrm>
              <a:off x="261256" y="681037"/>
              <a:ext cx="11669485" cy="2333897"/>
            </p:xfrm>
            <a:graphic>
              <a:graphicData uri="http://schemas.openxmlformats.org/drawingml/2006/table">
                <a:tbl>
                  <a:tblPr firstRow="1" firstCol="1" bandRow="1">
                    <a:tableStyleId>{6F1BFFD1-9325-4929-B495-E7744B7E128E}</a:tableStyleId>
                  </a:tblPr>
                  <a:tblGrid>
                    <a:gridCol w="910579">
                      <a:extLst>
                        <a:ext uri="{9D8B030D-6E8A-4147-A177-3AD203B41FA5}">
                          <a16:colId xmlns:a16="http://schemas.microsoft.com/office/drawing/2014/main" xmlns="" val="3729605500"/>
                        </a:ext>
                      </a:extLst>
                    </a:gridCol>
                    <a:gridCol w="973590">
                      <a:extLst>
                        <a:ext uri="{9D8B030D-6E8A-4147-A177-3AD203B41FA5}">
                          <a16:colId xmlns:a16="http://schemas.microsoft.com/office/drawing/2014/main" xmlns="" val="1478047378"/>
                        </a:ext>
                      </a:extLst>
                    </a:gridCol>
                    <a:gridCol w="1111968">
                      <a:extLst>
                        <a:ext uri="{9D8B030D-6E8A-4147-A177-3AD203B41FA5}">
                          <a16:colId xmlns:a16="http://schemas.microsoft.com/office/drawing/2014/main" xmlns="" val="2384622649"/>
                        </a:ext>
                      </a:extLst>
                    </a:gridCol>
                    <a:gridCol w="1111968">
                      <a:extLst>
                        <a:ext uri="{9D8B030D-6E8A-4147-A177-3AD203B41FA5}">
                          <a16:colId xmlns:a16="http://schemas.microsoft.com/office/drawing/2014/main" xmlns="" val="197285342"/>
                        </a:ext>
                      </a:extLst>
                    </a:gridCol>
                    <a:gridCol w="889574">
                      <a:extLst>
                        <a:ext uri="{9D8B030D-6E8A-4147-A177-3AD203B41FA5}">
                          <a16:colId xmlns:a16="http://schemas.microsoft.com/office/drawing/2014/main" xmlns="" val="3600435491"/>
                        </a:ext>
                      </a:extLst>
                    </a:gridCol>
                    <a:gridCol w="778377">
                      <a:extLst>
                        <a:ext uri="{9D8B030D-6E8A-4147-A177-3AD203B41FA5}">
                          <a16:colId xmlns:a16="http://schemas.microsoft.com/office/drawing/2014/main" xmlns="" val="1868293710"/>
                        </a:ext>
                      </a:extLst>
                    </a:gridCol>
                    <a:gridCol w="1111968">
                      <a:extLst>
                        <a:ext uri="{9D8B030D-6E8A-4147-A177-3AD203B41FA5}">
                          <a16:colId xmlns:a16="http://schemas.microsoft.com/office/drawing/2014/main" xmlns="" val="176288234"/>
                        </a:ext>
                      </a:extLst>
                    </a:gridCol>
                    <a:gridCol w="1019360">
                      <a:extLst>
                        <a:ext uri="{9D8B030D-6E8A-4147-A177-3AD203B41FA5}">
                          <a16:colId xmlns:a16="http://schemas.microsoft.com/office/drawing/2014/main" xmlns="" val="1716073104"/>
                        </a:ext>
                      </a:extLst>
                    </a:gridCol>
                    <a:gridCol w="816864">
                      <a:extLst>
                        <a:ext uri="{9D8B030D-6E8A-4147-A177-3AD203B41FA5}">
                          <a16:colId xmlns:a16="http://schemas.microsoft.com/office/drawing/2014/main" xmlns="" val="3491935820"/>
                        </a:ext>
                      </a:extLst>
                    </a:gridCol>
                    <a:gridCol w="1818442">
                      <a:extLst>
                        <a:ext uri="{9D8B030D-6E8A-4147-A177-3AD203B41FA5}">
                          <a16:colId xmlns:a16="http://schemas.microsoft.com/office/drawing/2014/main" xmlns="" val="302198470"/>
                        </a:ext>
                      </a:extLst>
                    </a:gridCol>
                    <a:gridCol w="1126795">
                      <a:extLst>
                        <a:ext uri="{9D8B030D-6E8A-4147-A177-3AD203B41FA5}">
                          <a16:colId xmlns:a16="http://schemas.microsoft.com/office/drawing/2014/main" xmlns="" val="3806375264"/>
                        </a:ext>
                      </a:extLst>
                    </a:gridCol>
                  </a:tblGrid>
                  <a:tr h="815974">
                    <a:tc>
                      <a:txBody>
                        <a:bodyPr/>
                        <a:lstStyle/>
                        <a:p>
                          <a:pPr algn="ctr">
                            <a:lnSpc>
                              <a:spcPct val="100000"/>
                            </a:lnSpc>
                            <a:spcAft>
                              <a:spcPts val="800"/>
                            </a:spcAft>
                          </a:pPr>
                          <a:r>
                            <a:rPr lang="en-US" sz="1600" dirty="0">
                              <a:effectLst/>
                            </a:rPr>
                            <a:t>Rock layer</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Thickness, m</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Density,</a:t>
                          </a:r>
                          <a:endParaRPr lang="en-IN" sz="2000">
                            <a:effectLst/>
                          </a:endParaRPr>
                        </a:p>
                        <a:p>
                          <a:pPr algn="ctr">
                            <a:lnSpc>
                              <a:spcPct val="100000"/>
                            </a:lnSpc>
                            <a:spcAft>
                              <a:spcPts val="800"/>
                            </a:spcAft>
                          </a:pPr>
                          <a:r>
                            <a:rPr lang="en-US" sz="1600">
                              <a:effectLst/>
                            </a:rPr>
                            <a:t>Kg/m</a:t>
                          </a:r>
                          <a:r>
                            <a:rPr lang="en-US" sz="1600" baseline="30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Elastic Modulus, GPa</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σc, MPa</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σt, MPa</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Friction Angle,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Dilation,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Poisson’s ratio</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Mobility Coefficient,</a:t>
                          </a:r>
                          <a:endParaRPr lang="en-IN" sz="2000">
                            <a:effectLst/>
                          </a:endParaRPr>
                        </a:p>
                        <a:p>
                          <a:pPr algn="ctr">
                            <a:lnSpc>
                              <a:spcPct val="100000"/>
                            </a:lnSpc>
                            <a:spcAft>
                              <a:spcPts val="800"/>
                            </a:spcAft>
                          </a:pPr>
                          <a:r>
                            <a:rPr lang="en-US" sz="1600">
                              <a:effectLst/>
                            </a:rPr>
                            <a:t>m</a:t>
                          </a:r>
                          <a:r>
                            <a:rPr lang="en-US" sz="1600" baseline="30000">
                              <a:effectLst/>
                            </a:rPr>
                            <a:t>2</a:t>
                          </a:r>
                          <a:r>
                            <a:rPr lang="en-US" sz="1600">
                              <a:effectLst/>
                            </a:rPr>
                            <a:t>/pa.s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Porosity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77417592"/>
                      </a:ext>
                    </a:extLst>
                  </a:tr>
                  <a:tr h="769257">
                    <a:tc>
                      <a:txBody>
                        <a:bodyPr/>
                        <a:lstStyle/>
                        <a:p>
                          <a:pPr algn="just">
                            <a:lnSpc>
                              <a:spcPct val="100000"/>
                            </a:lnSpc>
                            <a:spcAft>
                              <a:spcPts val="800"/>
                            </a:spcAft>
                          </a:pPr>
                          <a:r>
                            <a:rPr lang="en-US" sz="2000" dirty="0">
                              <a:effectLst/>
                            </a:rPr>
                            <a:t>Roof, Floor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2400">
                              <a:effectLst/>
                            </a:rPr>
                            <a:t>50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a:effectLst/>
                            </a:rPr>
                            <a:t>2212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a:effectLst/>
                            </a:rPr>
                            <a:t>8.50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a:effectLst/>
                            </a:rPr>
                            <a:t>11.68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a:effectLst/>
                            </a:rPr>
                            <a:t>1.22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dirty="0">
                              <a:effectLst/>
                            </a:rPr>
                            <a:t>40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a:effectLst/>
                            </a:rPr>
                            <a:t>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a:effectLst/>
                            </a:rPr>
                            <a:t>0.35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4.95×</m:t>
                                </m:r>
                                <m:sSup>
                                  <m:sSupPr>
                                    <m:ctrlPr>
                                      <a:rPr lang="en-IN" sz="2000" i="1">
                                        <a:effectLst/>
                                        <a:latin typeface="Cambria Math" panose="02040503050406030204" pitchFamily="18" charset="0"/>
                                      </a:rPr>
                                    </m:ctrlPr>
                                  </m:sSupPr>
                                  <m:e>
                                    <m:r>
                                      <a:rPr lang="en-US" sz="2000">
                                        <a:effectLst/>
                                        <a:latin typeface="Cambria Math" panose="02040503050406030204" pitchFamily="18" charset="0"/>
                                      </a:rPr>
                                      <m:t>10</m:t>
                                    </m:r>
                                  </m:e>
                                  <m:sup>
                                    <m:r>
                                      <a:rPr lang="en-US" sz="2000">
                                        <a:effectLst/>
                                        <a:latin typeface="Cambria Math" panose="02040503050406030204" pitchFamily="18" charset="0"/>
                                      </a:rPr>
                                      <m:t>−10</m:t>
                                    </m:r>
                                  </m:sup>
                                </m:sSup>
                              </m:oMath>
                            </m:oMathPara>
                          </a14:m>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a:effectLst/>
                            </a:rPr>
                            <a:t>0.17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68070032"/>
                      </a:ext>
                    </a:extLst>
                  </a:tr>
                  <a:tr h="642085">
                    <a:tc>
                      <a:txBody>
                        <a:bodyPr/>
                        <a:lstStyle/>
                        <a:p>
                          <a:pPr algn="ctr">
                            <a:lnSpc>
                              <a:spcPct val="100000"/>
                            </a:lnSpc>
                            <a:spcAft>
                              <a:spcPts val="800"/>
                            </a:spcAft>
                          </a:pPr>
                          <a:r>
                            <a:rPr lang="en-US" sz="2400" dirty="0">
                              <a:effectLst/>
                            </a:rPr>
                            <a:t>Pillar</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a:effectLst/>
                            </a:rPr>
                            <a:t>1392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a:effectLst/>
                            </a:rPr>
                            <a:t>2.00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dirty="0">
                              <a:effectLst/>
                            </a:rPr>
                            <a:t>3.87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a:effectLst/>
                            </a:rPr>
                            <a:t>0.35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a:effectLst/>
                            </a:rPr>
                            <a:t>25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W-D model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dirty="0">
                              <a:effectLst/>
                            </a:rPr>
                            <a:t>0.25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2.48×</m:t>
                                </m:r>
                                <m:sSup>
                                  <m:sSupPr>
                                    <m:ctrlPr>
                                      <a:rPr lang="en-IN" sz="2000" i="1">
                                        <a:effectLst/>
                                        <a:latin typeface="Cambria Math" panose="02040503050406030204" pitchFamily="18" charset="0"/>
                                      </a:rPr>
                                    </m:ctrlPr>
                                  </m:sSupPr>
                                  <m:e>
                                    <m:r>
                                      <a:rPr lang="en-US" sz="2000">
                                        <a:effectLst/>
                                        <a:latin typeface="Cambria Math" panose="02040503050406030204" pitchFamily="18" charset="0"/>
                                      </a:rPr>
                                      <m:t>10</m:t>
                                    </m:r>
                                  </m:e>
                                  <m:sup>
                                    <m:r>
                                      <a:rPr lang="en-US" sz="2000">
                                        <a:effectLst/>
                                        <a:latin typeface="Cambria Math" panose="02040503050406030204" pitchFamily="18" charset="0"/>
                                      </a:rPr>
                                      <m:t>−11</m:t>
                                    </m:r>
                                  </m:sup>
                                </m:sSup>
                              </m:oMath>
                            </m:oMathPara>
                          </a14:m>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dirty="0">
                              <a:effectLst/>
                            </a:rPr>
                            <a:t>0.12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71554109"/>
                      </a:ext>
                    </a:extLst>
                  </a:tr>
                </a:tbl>
              </a:graphicData>
            </a:graphic>
          </p:graphicFrame>
        </mc:Choice>
        <mc:Fallback xmlns="">
          <p:graphicFrame>
            <p:nvGraphicFramePr>
              <p:cNvPr id="4" name="Table 3">
                <a:extLst>
                  <a:ext uri="{FF2B5EF4-FFF2-40B4-BE49-F238E27FC236}">
                    <a16:creationId xmlns:a16="http://schemas.microsoft.com/office/drawing/2014/main" id="{B5930AB8-6473-A3CD-697A-C3ED3C82D608}"/>
                  </a:ext>
                </a:extLst>
              </p:cNvPr>
              <p:cNvGraphicFramePr>
                <a:graphicFrameLocks noGrp="1"/>
              </p:cNvGraphicFramePr>
              <p:nvPr>
                <p:extLst>
                  <p:ext uri="{D42A27DB-BD31-4B8C-83A1-F6EECF244321}">
                    <p14:modId xmlns:p14="http://schemas.microsoft.com/office/powerpoint/2010/main" val="3912795208"/>
                  </p:ext>
                </p:extLst>
              </p:nvPr>
            </p:nvGraphicFramePr>
            <p:xfrm>
              <a:off x="261256" y="681037"/>
              <a:ext cx="11669485" cy="2333897"/>
            </p:xfrm>
            <a:graphic>
              <a:graphicData uri="http://schemas.openxmlformats.org/drawingml/2006/table">
                <a:tbl>
                  <a:tblPr firstRow="1" firstCol="1" bandRow="1">
                    <a:tableStyleId>{6F1BFFD1-9325-4929-B495-E7744B7E128E}</a:tableStyleId>
                  </a:tblPr>
                  <a:tblGrid>
                    <a:gridCol w="910579">
                      <a:extLst>
                        <a:ext uri="{9D8B030D-6E8A-4147-A177-3AD203B41FA5}">
                          <a16:colId xmlns:a16="http://schemas.microsoft.com/office/drawing/2014/main" val="3729605500"/>
                        </a:ext>
                      </a:extLst>
                    </a:gridCol>
                    <a:gridCol w="973590">
                      <a:extLst>
                        <a:ext uri="{9D8B030D-6E8A-4147-A177-3AD203B41FA5}">
                          <a16:colId xmlns:a16="http://schemas.microsoft.com/office/drawing/2014/main" val="1478047378"/>
                        </a:ext>
                      </a:extLst>
                    </a:gridCol>
                    <a:gridCol w="1111968">
                      <a:extLst>
                        <a:ext uri="{9D8B030D-6E8A-4147-A177-3AD203B41FA5}">
                          <a16:colId xmlns:a16="http://schemas.microsoft.com/office/drawing/2014/main" val="2384622649"/>
                        </a:ext>
                      </a:extLst>
                    </a:gridCol>
                    <a:gridCol w="1111968">
                      <a:extLst>
                        <a:ext uri="{9D8B030D-6E8A-4147-A177-3AD203B41FA5}">
                          <a16:colId xmlns:a16="http://schemas.microsoft.com/office/drawing/2014/main" val="197285342"/>
                        </a:ext>
                      </a:extLst>
                    </a:gridCol>
                    <a:gridCol w="889574">
                      <a:extLst>
                        <a:ext uri="{9D8B030D-6E8A-4147-A177-3AD203B41FA5}">
                          <a16:colId xmlns:a16="http://schemas.microsoft.com/office/drawing/2014/main" val="3600435491"/>
                        </a:ext>
                      </a:extLst>
                    </a:gridCol>
                    <a:gridCol w="778377">
                      <a:extLst>
                        <a:ext uri="{9D8B030D-6E8A-4147-A177-3AD203B41FA5}">
                          <a16:colId xmlns:a16="http://schemas.microsoft.com/office/drawing/2014/main" val="1868293710"/>
                        </a:ext>
                      </a:extLst>
                    </a:gridCol>
                    <a:gridCol w="1111968">
                      <a:extLst>
                        <a:ext uri="{9D8B030D-6E8A-4147-A177-3AD203B41FA5}">
                          <a16:colId xmlns:a16="http://schemas.microsoft.com/office/drawing/2014/main" val="176288234"/>
                        </a:ext>
                      </a:extLst>
                    </a:gridCol>
                    <a:gridCol w="1019360">
                      <a:extLst>
                        <a:ext uri="{9D8B030D-6E8A-4147-A177-3AD203B41FA5}">
                          <a16:colId xmlns:a16="http://schemas.microsoft.com/office/drawing/2014/main" val="1716073104"/>
                        </a:ext>
                      </a:extLst>
                    </a:gridCol>
                    <a:gridCol w="816864">
                      <a:extLst>
                        <a:ext uri="{9D8B030D-6E8A-4147-A177-3AD203B41FA5}">
                          <a16:colId xmlns:a16="http://schemas.microsoft.com/office/drawing/2014/main" val="3491935820"/>
                        </a:ext>
                      </a:extLst>
                    </a:gridCol>
                    <a:gridCol w="1818442">
                      <a:extLst>
                        <a:ext uri="{9D8B030D-6E8A-4147-A177-3AD203B41FA5}">
                          <a16:colId xmlns:a16="http://schemas.microsoft.com/office/drawing/2014/main" val="302198470"/>
                        </a:ext>
                      </a:extLst>
                    </a:gridCol>
                    <a:gridCol w="1126795">
                      <a:extLst>
                        <a:ext uri="{9D8B030D-6E8A-4147-A177-3AD203B41FA5}">
                          <a16:colId xmlns:a16="http://schemas.microsoft.com/office/drawing/2014/main" val="3806375264"/>
                        </a:ext>
                      </a:extLst>
                    </a:gridCol>
                  </a:tblGrid>
                  <a:tr h="833120">
                    <a:tc>
                      <a:txBody>
                        <a:bodyPr/>
                        <a:lstStyle/>
                        <a:p>
                          <a:pPr algn="ctr">
                            <a:lnSpc>
                              <a:spcPct val="100000"/>
                            </a:lnSpc>
                            <a:spcAft>
                              <a:spcPts val="800"/>
                            </a:spcAft>
                          </a:pPr>
                          <a:r>
                            <a:rPr lang="en-US" sz="1600" dirty="0">
                              <a:effectLst/>
                            </a:rPr>
                            <a:t>Rock layer</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Thickness, m</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Density,</a:t>
                          </a:r>
                          <a:endParaRPr lang="en-IN" sz="2000">
                            <a:effectLst/>
                          </a:endParaRPr>
                        </a:p>
                        <a:p>
                          <a:pPr algn="ctr">
                            <a:lnSpc>
                              <a:spcPct val="100000"/>
                            </a:lnSpc>
                            <a:spcAft>
                              <a:spcPts val="800"/>
                            </a:spcAft>
                          </a:pPr>
                          <a:r>
                            <a:rPr lang="en-US" sz="1600">
                              <a:effectLst/>
                            </a:rPr>
                            <a:t>Kg/m</a:t>
                          </a:r>
                          <a:r>
                            <a:rPr lang="en-US" sz="1600" baseline="30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Elastic Modulus, GPa</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σc, MPa</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σt, MPa</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Friction Angle,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Dilation,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Poisson’s ratio</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Mobility Coefficient,</a:t>
                          </a:r>
                          <a:endParaRPr lang="en-IN" sz="2000">
                            <a:effectLst/>
                          </a:endParaRPr>
                        </a:p>
                        <a:p>
                          <a:pPr algn="ctr">
                            <a:lnSpc>
                              <a:spcPct val="100000"/>
                            </a:lnSpc>
                            <a:spcAft>
                              <a:spcPts val="800"/>
                            </a:spcAft>
                          </a:pPr>
                          <a:r>
                            <a:rPr lang="en-US" sz="1600">
                              <a:effectLst/>
                            </a:rPr>
                            <a:t>m</a:t>
                          </a:r>
                          <a:r>
                            <a:rPr lang="en-US" sz="1600" baseline="30000">
                              <a:effectLst/>
                            </a:rPr>
                            <a:t>2</a:t>
                          </a:r>
                          <a:r>
                            <a:rPr lang="en-US" sz="1600">
                              <a:effectLst/>
                            </a:rPr>
                            <a:t>/pa.s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1600">
                              <a:effectLst/>
                            </a:rPr>
                            <a:t>Porosity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7417592"/>
                      </a:ext>
                    </a:extLst>
                  </a:tr>
                  <a:tr h="769257">
                    <a:tc>
                      <a:txBody>
                        <a:bodyPr/>
                        <a:lstStyle/>
                        <a:p>
                          <a:pPr algn="just">
                            <a:lnSpc>
                              <a:spcPct val="100000"/>
                            </a:lnSpc>
                            <a:spcAft>
                              <a:spcPts val="800"/>
                            </a:spcAft>
                          </a:pPr>
                          <a:r>
                            <a:rPr lang="en-US" sz="2000" dirty="0">
                              <a:effectLst/>
                            </a:rPr>
                            <a:t>Roof, Floor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n-US" sz="2400">
                              <a:effectLst/>
                            </a:rPr>
                            <a:t>50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a:effectLst/>
                            </a:rPr>
                            <a:t>2212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a:effectLst/>
                            </a:rPr>
                            <a:t>8.50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a:effectLst/>
                            </a:rPr>
                            <a:t>11.68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a:effectLst/>
                            </a:rPr>
                            <a:t>1.22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dirty="0">
                              <a:effectLst/>
                            </a:rPr>
                            <a:t>40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a:effectLst/>
                            </a:rPr>
                            <a:t>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a:effectLst/>
                            </a:rPr>
                            <a:t>0.35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481818" t="-116393" r="-63636" b="-118033"/>
                          </a:stretch>
                        </a:blipFill>
                      </a:tcPr>
                    </a:tc>
                    <a:tc>
                      <a:txBody>
                        <a:bodyPr/>
                        <a:lstStyle/>
                        <a:p>
                          <a:pPr algn="ctr">
                            <a:lnSpc>
                              <a:spcPct val="100000"/>
                            </a:lnSpc>
                            <a:spcAft>
                              <a:spcPts val="800"/>
                            </a:spcAft>
                          </a:pPr>
                          <a:r>
                            <a:rPr lang="en-US" sz="2000">
                              <a:effectLst/>
                            </a:rPr>
                            <a:t>0.17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8070032"/>
                      </a:ext>
                    </a:extLst>
                  </a:tr>
                  <a:tr h="731520">
                    <a:tc>
                      <a:txBody>
                        <a:bodyPr/>
                        <a:lstStyle/>
                        <a:p>
                          <a:pPr algn="ctr">
                            <a:lnSpc>
                              <a:spcPct val="100000"/>
                            </a:lnSpc>
                            <a:spcAft>
                              <a:spcPts val="800"/>
                            </a:spcAft>
                          </a:pPr>
                          <a:r>
                            <a:rPr lang="en-US" sz="2400" dirty="0">
                              <a:effectLst/>
                            </a:rPr>
                            <a:t>Pillar</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a:effectLst/>
                            </a:rPr>
                            <a:t>1392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a:effectLst/>
                            </a:rPr>
                            <a:t>2.00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dirty="0">
                              <a:effectLst/>
                            </a:rPr>
                            <a:t>3.87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000">
                              <a:effectLst/>
                            </a:rPr>
                            <a:t>0.35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a:effectLst/>
                            </a:rPr>
                            <a:t>25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W-D model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2400" dirty="0">
                              <a:effectLst/>
                            </a:rPr>
                            <a:t>0.25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481818" t="-227586" r="-63636" b="-24138"/>
                          </a:stretch>
                        </a:blipFill>
                      </a:tcPr>
                    </a:tc>
                    <a:tc>
                      <a:txBody>
                        <a:bodyPr/>
                        <a:lstStyle/>
                        <a:p>
                          <a:pPr algn="ctr">
                            <a:lnSpc>
                              <a:spcPct val="100000"/>
                            </a:lnSpc>
                            <a:spcAft>
                              <a:spcPts val="800"/>
                            </a:spcAft>
                          </a:pPr>
                          <a:r>
                            <a:rPr lang="en-US" sz="2000" dirty="0">
                              <a:effectLst/>
                            </a:rPr>
                            <a:t>0.12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1554109"/>
                      </a:ext>
                    </a:extLst>
                  </a:tr>
                </a:tbl>
              </a:graphicData>
            </a:graphic>
          </p:graphicFrame>
        </mc:Fallback>
      </mc:AlternateContent>
      <p:sp>
        <p:nvSpPr>
          <p:cNvPr id="5" name="Rectangle 4">
            <a:extLst>
              <a:ext uri="{FF2B5EF4-FFF2-40B4-BE49-F238E27FC236}">
                <a16:creationId xmlns:a16="http://schemas.microsoft.com/office/drawing/2014/main" xmlns="" id="{EC0E7644-DCC3-BDED-1028-009CC006BA01}"/>
              </a:ext>
            </a:extLst>
          </p:cNvPr>
          <p:cNvSpPr/>
          <p:nvPr/>
        </p:nvSpPr>
        <p:spPr>
          <a:xfrm>
            <a:off x="7736115" y="3820250"/>
            <a:ext cx="4455885" cy="2120068"/>
          </a:xfrm>
          <a:prstGeom prst="rect">
            <a:avLst/>
          </a:prstGeom>
        </p:spPr>
        <p:txBody>
          <a:bodyPr wrap="square">
            <a:spAutoFit/>
          </a:bodyPr>
          <a:lstStyle/>
          <a:p>
            <a:pPr algn="just">
              <a:lnSpc>
                <a:spcPct val="150000"/>
              </a:lnSpc>
            </a:pPr>
            <a:r>
              <a:rPr lang="en-US" sz="1800" dirty="0">
                <a:latin typeface="Times New Roman" panose="02020603050405020304" pitchFamily="18" charset="0"/>
                <a:cs typeface="Times New Roman" panose="02020603050405020304" pitchFamily="18" charset="0"/>
              </a:rPr>
              <a:t>Cover depth = 100–350 m, </a:t>
            </a:r>
          </a:p>
          <a:p>
            <a:pPr algn="just">
              <a:lnSpc>
                <a:spcPct val="150000"/>
              </a:lnSpc>
            </a:pPr>
            <a:r>
              <a:rPr lang="en-US" sz="1800" dirty="0">
                <a:latin typeface="Times New Roman" panose="02020603050405020304" pitchFamily="18" charset="0"/>
                <a:cs typeface="Times New Roman" panose="02020603050405020304" pitchFamily="18" charset="0"/>
              </a:rPr>
              <a:t>Pillar width = 15–120 m, </a:t>
            </a:r>
          </a:p>
          <a:p>
            <a:pPr algn="just">
              <a:lnSpc>
                <a:spcPct val="150000"/>
              </a:lnSpc>
            </a:pPr>
            <a:r>
              <a:rPr lang="en-US" sz="1800" dirty="0">
                <a:latin typeface="Times New Roman" panose="02020603050405020304" pitchFamily="18" charset="0"/>
                <a:cs typeface="Times New Roman" panose="02020603050405020304" pitchFamily="18" charset="0"/>
              </a:rPr>
              <a:t>Water head = 25–100% of cover depth, m </a:t>
            </a:r>
          </a:p>
          <a:p>
            <a:pPr algn="just">
              <a:lnSpc>
                <a:spcPct val="150000"/>
              </a:lnSpc>
            </a:pPr>
            <a:r>
              <a:rPr lang="en-US" sz="1800" dirty="0">
                <a:latin typeface="Times New Roman" panose="02020603050405020304" pitchFamily="18" charset="0"/>
                <a:cs typeface="Times New Roman" panose="02020603050405020304" pitchFamily="18" charset="0"/>
              </a:rPr>
              <a:t>Coal permeability = 0.25-100 </a:t>
            </a:r>
            <a:r>
              <a:rPr lang="en-US" sz="1800" dirty="0" err="1">
                <a:latin typeface="Times New Roman" panose="02020603050405020304" pitchFamily="18" charset="0"/>
                <a:cs typeface="Times New Roman" panose="02020603050405020304" pitchFamily="18" charset="0"/>
              </a:rPr>
              <a:t>mD</a:t>
            </a:r>
            <a:endParaRPr lang="en-US" sz="1800" dirty="0">
              <a:latin typeface="Times New Roman" panose="02020603050405020304" pitchFamily="18" charset="0"/>
              <a:cs typeface="Times New Roman" panose="02020603050405020304" pitchFamily="18" charset="0"/>
            </a:endParaRPr>
          </a:p>
          <a:p>
            <a:pPr algn="just">
              <a:lnSpc>
                <a:spcPct val="150000"/>
              </a:lnSpc>
            </a:pPr>
            <a:r>
              <a:rPr lang="en-US" sz="1800" dirty="0">
                <a:latin typeface="Times New Roman" panose="02020603050405020304" pitchFamily="18" charset="0"/>
                <a:cs typeface="Times New Roman" panose="02020603050405020304" pitchFamily="18" charset="0"/>
              </a:rPr>
              <a:t>Rock permeability = 100-1000 </a:t>
            </a:r>
            <a:r>
              <a:rPr lang="en-US" sz="1800" dirty="0" err="1">
                <a:latin typeface="Times New Roman" panose="02020603050405020304" pitchFamily="18" charset="0"/>
                <a:cs typeface="Times New Roman" panose="02020603050405020304" pitchFamily="18" charset="0"/>
              </a:rPr>
              <a:t>mD</a:t>
            </a:r>
            <a:endParaRPr lang="en-US" sz="1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1" y="4124023"/>
            <a:ext cx="7244540" cy="1816295"/>
          </a:xfrm>
          <a:prstGeom prst="rect">
            <a:avLst/>
          </a:prstGeom>
        </p:spPr>
      </p:pic>
      <p:sp>
        <p:nvSpPr>
          <p:cNvPr id="7" name="Slide Number Placeholder 6"/>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13</a:t>
            </a:fld>
            <a:endParaRPr lang="en-IN"/>
          </a:p>
        </p:txBody>
      </p:sp>
      <p:sp>
        <p:nvSpPr>
          <p:cNvPr id="8" name="Title 1">
            <a:extLst>
              <a:ext uri="{FF2B5EF4-FFF2-40B4-BE49-F238E27FC236}">
                <a16:creationId xmlns:a16="http://schemas.microsoft.com/office/drawing/2014/main" xmlns="" id="{1D9BC769-4A70-8B90-B2E7-861613D61EAE}"/>
              </a:ext>
            </a:extLst>
          </p:cNvPr>
          <p:cNvSpPr>
            <a:spLocks noGrp="1"/>
          </p:cNvSpPr>
          <p:nvPr>
            <p:ph type="title"/>
          </p:nvPr>
        </p:nvSpPr>
        <p:spPr>
          <a:xfrm>
            <a:off x="2915216" y="48944"/>
            <a:ext cx="6827068" cy="458870"/>
          </a:xfrm>
        </p:spPr>
        <p:txBody>
          <a:bodyPr>
            <a:noAutofit/>
          </a:bodyPr>
          <a:lstStyle/>
          <a:p>
            <a:pPr algn="ctr"/>
            <a:r>
              <a:rPr lang="en-US" sz="3600" b="1" dirty="0">
                <a:latin typeface="Times New Roman" panose="02020603050405020304" pitchFamily="18" charset="0"/>
                <a:cs typeface="Times New Roman" panose="02020603050405020304" pitchFamily="18" charset="0"/>
              </a:rPr>
              <a:t>Model Development</a:t>
            </a:r>
          </a:p>
        </p:txBody>
      </p:sp>
    </p:spTree>
    <p:extLst>
      <p:ext uri="{BB962C8B-B14F-4D97-AF65-F5344CB8AC3E}">
        <p14:creationId xmlns:p14="http://schemas.microsoft.com/office/powerpoint/2010/main" val="273790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bined vol_strain plot2">
            <a:extLst>
              <a:ext uri="{FF2B5EF4-FFF2-40B4-BE49-F238E27FC236}">
                <a16:creationId xmlns:a16="http://schemas.microsoft.com/office/drawing/2014/main" xmlns="" id="{42C84AD8-F0D3-AE36-5079-C7B8AEC9F1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443"/>
            <a:ext cx="4992684" cy="3078372"/>
          </a:xfrm>
          <a:prstGeom prst="rect">
            <a:avLst/>
          </a:prstGeom>
          <a:noFill/>
          <a:ln>
            <a:noFill/>
          </a:ln>
        </p:spPr>
      </p:pic>
      <p:pic>
        <p:nvPicPr>
          <p:cNvPr id="6" name="Picture 5">
            <a:extLst>
              <a:ext uri="{FF2B5EF4-FFF2-40B4-BE49-F238E27FC236}">
                <a16:creationId xmlns:a16="http://schemas.microsoft.com/office/drawing/2014/main" xmlns="" id="{7D175C2C-2336-3AD9-5A22-AAF8252D9343}"/>
              </a:ext>
            </a:extLst>
          </p:cNvPr>
          <p:cNvPicPr>
            <a:picLocks noChangeAspect="1"/>
          </p:cNvPicPr>
          <p:nvPr/>
        </p:nvPicPr>
        <p:blipFill>
          <a:blip r:embed="rId3"/>
          <a:stretch>
            <a:fillRect/>
          </a:stretch>
        </p:blipFill>
        <p:spPr>
          <a:xfrm>
            <a:off x="7151692" y="245947"/>
            <a:ext cx="4727565" cy="3078372"/>
          </a:xfrm>
          <a:prstGeom prst="rect">
            <a:avLst/>
          </a:prstGeom>
        </p:spPr>
      </p:pic>
      <p:sp>
        <p:nvSpPr>
          <p:cNvPr id="2" name="TextBox 1"/>
          <p:cNvSpPr txBox="1"/>
          <p:nvPr/>
        </p:nvSpPr>
        <p:spPr>
          <a:xfrm>
            <a:off x="3529314" y="4236"/>
            <a:ext cx="5024674" cy="523220"/>
          </a:xfrm>
          <a:prstGeom prst="rect">
            <a:avLst/>
          </a:prstGeom>
          <a:noFill/>
        </p:spPr>
        <p:txBody>
          <a:bodyPr wrap="square" rtlCol="0">
            <a:spAutoFit/>
          </a:bodyPr>
          <a:lstStyle/>
          <a:p>
            <a:r>
              <a:rPr lang="en-US" sz="2800" b="1" dirty="0">
                <a:solidFill>
                  <a:schemeClr val="dk1"/>
                </a:solidFill>
                <a:latin typeface="Times New Roman" panose="02020603050405020304" pitchFamily="18" charset="0"/>
                <a:ea typeface="Calibri"/>
                <a:cs typeface="Times New Roman" panose="02020603050405020304" pitchFamily="18" charset="0"/>
                <a:sym typeface="Calibri"/>
              </a:rPr>
              <a:t>Effect of Cover Depth</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14</a:t>
            </a:fld>
            <a:endParaRPr lang="en-IN"/>
          </a:p>
        </p:txBody>
      </p:sp>
      <p:graphicFrame>
        <p:nvGraphicFramePr>
          <p:cNvPr id="5" name="Chart 4">
            <a:extLst>
              <a:ext uri="{FF2B5EF4-FFF2-40B4-BE49-F238E27FC236}">
                <a16:creationId xmlns:a16="http://schemas.microsoft.com/office/drawing/2014/main" xmlns="" id="{5F3FA298-1FFD-0E51-5B57-1636B4CADB76}"/>
              </a:ext>
            </a:extLst>
          </p:cNvPr>
          <p:cNvGraphicFramePr/>
          <p:nvPr>
            <p:extLst>
              <p:ext uri="{D42A27DB-BD31-4B8C-83A1-F6EECF244321}">
                <p14:modId xmlns:p14="http://schemas.microsoft.com/office/powerpoint/2010/main" val="818438505"/>
              </p:ext>
            </p:extLst>
          </p:nvPr>
        </p:nvGraphicFramePr>
        <p:xfrm>
          <a:off x="0" y="3415239"/>
          <a:ext cx="4991100" cy="3438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xmlns="" id="{09F60A18-0E8F-85EE-ADD5-57293F453D2C}"/>
              </a:ext>
            </a:extLst>
          </p:cNvPr>
          <p:cNvGraphicFramePr/>
          <p:nvPr>
            <p:extLst>
              <p:ext uri="{D42A27DB-BD31-4B8C-83A1-F6EECF244321}">
                <p14:modId xmlns:p14="http://schemas.microsoft.com/office/powerpoint/2010/main" val="1379286520"/>
              </p:ext>
            </p:extLst>
          </p:nvPr>
        </p:nvGraphicFramePr>
        <p:xfrm>
          <a:off x="7057624" y="3533682"/>
          <a:ext cx="5134376" cy="33200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6298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9D65CD8-6DC7-15C6-0420-8851064A560A}"/>
              </a:ext>
            </a:extLst>
          </p:cNvPr>
          <p:cNvPicPr>
            <a:picLocks noChangeAspect="1"/>
          </p:cNvPicPr>
          <p:nvPr/>
        </p:nvPicPr>
        <p:blipFill>
          <a:blip r:embed="rId2"/>
          <a:stretch>
            <a:fillRect/>
          </a:stretch>
        </p:blipFill>
        <p:spPr>
          <a:xfrm>
            <a:off x="3926980" y="3603839"/>
            <a:ext cx="4175101" cy="3227318"/>
          </a:xfrm>
          <a:prstGeom prst="rect">
            <a:avLst/>
          </a:prstGeom>
        </p:spPr>
      </p:pic>
      <p:pic>
        <p:nvPicPr>
          <p:cNvPr id="8" name="Picture 7">
            <a:extLst>
              <a:ext uri="{FF2B5EF4-FFF2-40B4-BE49-F238E27FC236}">
                <a16:creationId xmlns:a16="http://schemas.microsoft.com/office/drawing/2014/main" xmlns="" id="{55F5ECBD-9DFC-7481-9A2D-975D0EF38A2C}"/>
              </a:ext>
            </a:extLst>
          </p:cNvPr>
          <p:cNvPicPr>
            <a:picLocks noChangeAspect="1"/>
          </p:cNvPicPr>
          <p:nvPr/>
        </p:nvPicPr>
        <p:blipFill>
          <a:blip r:embed="rId3"/>
          <a:stretch>
            <a:fillRect/>
          </a:stretch>
        </p:blipFill>
        <p:spPr>
          <a:xfrm>
            <a:off x="3775295" y="208451"/>
            <a:ext cx="4070073" cy="3018257"/>
          </a:xfrm>
          <a:prstGeom prst="rect">
            <a:avLst/>
          </a:prstGeom>
        </p:spPr>
      </p:pic>
      <p:pic>
        <p:nvPicPr>
          <p:cNvPr id="5" name="Picture 4">
            <a:extLst>
              <a:ext uri="{FF2B5EF4-FFF2-40B4-BE49-F238E27FC236}">
                <a16:creationId xmlns:a16="http://schemas.microsoft.com/office/drawing/2014/main" xmlns="" id="{79551A8A-7A25-4E01-C4C4-7CACEADA3F67}"/>
              </a:ext>
            </a:extLst>
          </p:cNvPr>
          <p:cNvPicPr>
            <a:picLocks noChangeAspect="1"/>
          </p:cNvPicPr>
          <p:nvPr/>
        </p:nvPicPr>
        <p:blipFill>
          <a:blip r:embed="rId4"/>
          <a:stretch>
            <a:fillRect/>
          </a:stretch>
        </p:blipFill>
        <p:spPr>
          <a:xfrm>
            <a:off x="7659227" y="90759"/>
            <a:ext cx="4587094" cy="3150610"/>
          </a:xfrm>
          <a:prstGeom prst="rect">
            <a:avLst/>
          </a:prstGeom>
        </p:spPr>
      </p:pic>
      <p:pic>
        <p:nvPicPr>
          <p:cNvPr id="4" name="Picture 3">
            <a:extLst>
              <a:ext uri="{FF2B5EF4-FFF2-40B4-BE49-F238E27FC236}">
                <a16:creationId xmlns:a16="http://schemas.microsoft.com/office/drawing/2014/main" xmlns="" id="{BDCF415A-D10D-4630-46B1-72D9824C0F7E}"/>
              </a:ext>
            </a:extLst>
          </p:cNvPr>
          <p:cNvPicPr>
            <a:picLocks noChangeAspect="1"/>
          </p:cNvPicPr>
          <p:nvPr/>
        </p:nvPicPr>
        <p:blipFill>
          <a:blip r:embed="rId5"/>
          <a:stretch>
            <a:fillRect/>
          </a:stretch>
        </p:blipFill>
        <p:spPr>
          <a:xfrm>
            <a:off x="438965" y="4427399"/>
            <a:ext cx="3362468" cy="2410826"/>
          </a:xfrm>
          <a:prstGeom prst="rect">
            <a:avLst/>
          </a:prstGeom>
        </p:spPr>
      </p:pic>
      <p:sp>
        <p:nvSpPr>
          <p:cNvPr id="2" name="TextBox 1"/>
          <p:cNvSpPr txBox="1"/>
          <p:nvPr/>
        </p:nvSpPr>
        <p:spPr>
          <a:xfrm>
            <a:off x="8981037" y="3296062"/>
            <a:ext cx="1955549" cy="307777"/>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Effect of Flow Regime</a:t>
            </a:r>
          </a:p>
        </p:txBody>
      </p:sp>
      <p:sp>
        <p:nvSpPr>
          <p:cNvPr id="10" name="TextBox 9"/>
          <p:cNvSpPr txBox="1"/>
          <p:nvPr/>
        </p:nvSpPr>
        <p:spPr>
          <a:xfrm>
            <a:off x="5018634" y="3309295"/>
            <a:ext cx="1955549" cy="307777"/>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Effect of Strength</a:t>
            </a:r>
          </a:p>
        </p:txBody>
      </p:sp>
      <p:sp>
        <p:nvSpPr>
          <p:cNvPr id="12" name="TextBox 11"/>
          <p:cNvSpPr txBox="1"/>
          <p:nvPr/>
        </p:nvSpPr>
        <p:spPr>
          <a:xfrm>
            <a:off x="5018633" y="19774"/>
            <a:ext cx="1955549" cy="307777"/>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Effect of Water Head</a:t>
            </a:r>
          </a:p>
        </p:txBody>
      </p:sp>
      <p:sp>
        <p:nvSpPr>
          <p:cNvPr id="14" name="TextBox 13"/>
          <p:cNvSpPr txBox="1"/>
          <p:nvPr/>
        </p:nvSpPr>
        <p:spPr>
          <a:xfrm>
            <a:off x="785485" y="19775"/>
            <a:ext cx="1955549" cy="307777"/>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Effect of Pillar Width</a:t>
            </a:r>
          </a:p>
        </p:txBody>
      </p:sp>
      <p:cxnSp>
        <p:nvCxnSpPr>
          <p:cNvPr id="7" name="Straight Connector 6"/>
          <p:cNvCxnSpPr/>
          <p:nvPr/>
        </p:nvCxnSpPr>
        <p:spPr>
          <a:xfrm>
            <a:off x="3720974" y="19775"/>
            <a:ext cx="108642" cy="68382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775295" y="3245968"/>
            <a:ext cx="8416705" cy="76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25623" y="3296062"/>
            <a:ext cx="66396" cy="35350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xmlns="" id="{5AEA651D-0A22-AFA3-429E-745150DA9BE0}"/>
              </a:ext>
            </a:extLst>
          </p:cNvPr>
          <p:cNvPicPr>
            <a:picLocks noChangeAspect="1"/>
          </p:cNvPicPr>
          <p:nvPr/>
        </p:nvPicPr>
        <p:blipFill>
          <a:blip r:embed="rId6"/>
          <a:stretch>
            <a:fillRect/>
          </a:stretch>
        </p:blipFill>
        <p:spPr>
          <a:xfrm>
            <a:off x="54322" y="339509"/>
            <a:ext cx="3630440" cy="1896961"/>
          </a:xfrm>
          <a:prstGeom prst="rect">
            <a:avLst/>
          </a:prstGeom>
        </p:spPr>
      </p:pic>
      <p:pic>
        <p:nvPicPr>
          <p:cNvPr id="22" name="Picture 21">
            <a:extLst>
              <a:ext uri="{FF2B5EF4-FFF2-40B4-BE49-F238E27FC236}">
                <a16:creationId xmlns:a16="http://schemas.microsoft.com/office/drawing/2014/main" xmlns="" id="{71AE2F94-7FBB-87B7-964F-4D761B642284}"/>
              </a:ext>
            </a:extLst>
          </p:cNvPr>
          <p:cNvPicPr>
            <a:picLocks noChangeAspect="1"/>
          </p:cNvPicPr>
          <p:nvPr/>
        </p:nvPicPr>
        <p:blipFill>
          <a:blip r:embed="rId7"/>
          <a:stretch>
            <a:fillRect/>
          </a:stretch>
        </p:blipFill>
        <p:spPr>
          <a:xfrm>
            <a:off x="284416" y="2248427"/>
            <a:ext cx="3140226" cy="2414108"/>
          </a:xfrm>
          <a:prstGeom prst="rect">
            <a:avLst/>
          </a:prstGeom>
        </p:spPr>
      </p:pic>
      <p:cxnSp>
        <p:nvCxnSpPr>
          <p:cNvPr id="24" name="Straight Connector 23"/>
          <p:cNvCxnSpPr>
            <a:cxnSpLocks/>
          </p:cNvCxnSpPr>
          <p:nvPr/>
        </p:nvCxnSpPr>
        <p:spPr>
          <a:xfrm>
            <a:off x="7659227" y="-1"/>
            <a:ext cx="66396" cy="3296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610946" y="-1"/>
            <a:ext cx="2762126" cy="307777"/>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Effect of Rock mass permeability</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15</a:t>
            </a:fld>
            <a:endParaRPr lang="en-IN"/>
          </a:p>
        </p:txBody>
      </p:sp>
      <p:pic>
        <p:nvPicPr>
          <p:cNvPr id="26" name="Picture 25">
            <a:extLst>
              <a:ext uri="{FF2B5EF4-FFF2-40B4-BE49-F238E27FC236}">
                <a16:creationId xmlns:a16="http://schemas.microsoft.com/office/drawing/2014/main" xmlns="" id="{D4179141-C1E6-9E75-EE96-5B2F978940BF}"/>
              </a:ext>
            </a:extLst>
          </p:cNvPr>
          <p:cNvPicPr>
            <a:picLocks noChangeAspect="1"/>
          </p:cNvPicPr>
          <p:nvPr/>
        </p:nvPicPr>
        <p:blipFill>
          <a:blip r:embed="rId8"/>
          <a:stretch>
            <a:fillRect/>
          </a:stretch>
        </p:blipFill>
        <p:spPr>
          <a:xfrm>
            <a:off x="7821067" y="3730869"/>
            <a:ext cx="4370934" cy="3100287"/>
          </a:xfrm>
          <a:prstGeom prst="rect">
            <a:avLst/>
          </a:prstGeom>
        </p:spPr>
      </p:pic>
    </p:spTree>
    <p:extLst>
      <p:ext uri="{BB962C8B-B14F-4D97-AF65-F5344CB8AC3E}">
        <p14:creationId xmlns:p14="http://schemas.microsoft.com/office/powerpoint/2010/main" val="265836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629" y="720311"/>
            <a:ext cx="3208693" cy="480131"/>
          </a:xfrm>
          <a:prstGeom prst="rect">
            <a:avLst/>
          </a:prstGeom>
        </p:spPr>
        <p:txBody>
          <a:bodyPr wrap="square">
            <a:spAutoFit/>
          </a:bodyPr>
          <a:lstStyle/>
          <a:p>
            <a:pPr algn="ctr">
              <a:lnSpc>
                <a:spcPct val="90000"/>
              </a:lnSpc>
              <a:buClr>
                <a:schemeClr val="dk1"/>
              </a:buClr>
              <a:buSzPts val="1800"/>
            </a:pPr>
            <a:r>
              <a:rPr lang="en-US" sz="2800" dirty="0" smtClean="0">
                <a:solidFill>
                  <a:schemeClr val="dk1"/>
                </a:solidFill>
                <a:latin typeface="Times New Roman" panose="02020603050405020304" pitchFamily="18" charset="0"/>
                <a:ea typeface="Calibri"/>
                <a:cs typeface="Times New Roman" panose="02020603050405020304" pitchFamily="18" charset="0"/>
                <a:sym typeface="Calibri"/>
              </a:rPr>
              <a:t>Governing </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Equation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614A4DD9-122E-896A-53EA-7E69F840F0F9}"/>
                  </a:ext>
                </a:extLst>
              </p:cNvPr>
              <p:cNvSpPr txBox="1"/>
              <p:nvPr/>
            </p:nvSpPr>
            <p:spPr>
              <a:xfrm>
                <a:off x="234580" y="1200442"/>
                <a:ext cx="4620372" cy="692882"/>
              </a:xfrm>
              <a:prstGeom prst="rect">
                <a:avLst/>
              </a:prstGeom>
              <a:noFill/>
            </p:spPr>
            <p:txBody>
              <a:bodyPr wrap="square">
                <a:spAutoFit/>
              </a:bodyPr>
              <a:lstStyle/>
              <a:p>
                <a:r>
                  <a:rPr lang="en-US" sz="1600" dirty="0" smtClean="0">
                    <a:effectLst/>
                    <a:latin typeface="Times New Roman" panose="02020603050405020304" pitchFamily="18" charset="0"/>
                    <a:ea typeface="Calibri" panose="020F0502020204030204" pitchFamily="34" charset="0"/>
                  </a:rPr>
                  <a:t>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𝑍𝑜𝑃𝑉𝑆</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sz="1600" i="1">
                            <a:effectLst/>
                            <a:latin typeface="Cambria Math" panose="02040503050406030204" pitchFamily="18"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2.28</m:t>
                        </m:r>
                        <m:sSup>
                          <m:sSupPr>
                            <m:ctrlPr>
                              <a:rPr lang="en-IN" sz="1600" i="1">
                                <a:effectLst/>
                                <a:latin typeface="Cambria Math" panose="02040503050406030204" pitchFamily="18" charset="0"/>
                                <a:cs typeface="Times New Roman" panose="02020603050405020304" pitchFamily="18" charset="0"/>
                              </a:rPr>
                            </m:ctrlPr>
                          </m:sSupPr>
                          <m:e>
                            <m:d>
                              <m:dPr>
                                <m:ctrlPr>
                                  <a:rPr lang="en-IN" sz="1600" i="1">
                                    <a:effectLst/>
                                    <a:latin typeface="Cambria Math" panose="02040503050406030204" pitchFamily="18" charset="0"/>
                                    <a:cs typeface="Times New Roman" panose="02020603050405020304" pitchFamily="18" charset="0"/>
                                  </a:rPr>
                                </m:ctrlPr>
                              </m:dPr>
                              <m:e>
                                <m:f>
                                  <m:fPr>
                                    <m:ctrlPr>
                                      <a:rPr lang="en-IN" sz="1600" i="1">
                                        <a:effectLst/>
                                        <a:latin typeface="Cambria Math" panose="02040503050406030204" pitchFamily="18" charset="0"/>
                                        <a:cs typeface="Times New Roman" panose="02020603050405020304" pitchFamily="18" charset="0"/>
                                      </a:rPr>
                                    </m:ctrlPr>
                                  </m:fPr>
                                  <m:num>
                                    <m:sSub>
                                      <m:sSubPr>
                                        <m:ctrlPr>
                                          <a:rPr lang="en-IN" sz="1600" i="1">
                                            <a:effectLst/>
                                            <a:latin typeface="Cambria Math" panose="02040503050406030204" pitchFamily="18"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IN" sz="1600" i="1">
                                            <a:effectLst/>
                                            <a:latin typeface="Cambria Math" panose="02040503050406030204" pitchFamily="18"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𝑐</m:t>
                                        </m:r>
                                      </m:sub>
                                    </m:sSub>
                                  </m:den>
                                </m:f>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0.3</m:t>
                            </m:r>
                          </m:sup>
                        </m:sSup>
                        <m:sSup>
                          <m:sSupPr>
                            <m:ctrlPr>
                              <a:rPr lang="en-IN" sz="1600" i="1">
                                <a:effectLst/>
                                <a:latin typeface="Cambria Math" panose="02040503050406030204" pitchFamily="18"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2.39</m:t>
                            </m:r>
                          </m:sup>
                        </m:sSup>
                        <m:sSup>
                          <m:sSupPr>
                            <m:ctrlPr>
                              <a:rPr lang="en-IN" sz="1600" i="1">
                                <a:effectLst/>
                                <a:latin typeface="Cambria Math" panose="02040503050406030204" pitchFamily="18"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0.07</m:t>
                            </m:r>
                          </m:sup>
                        </m:sSup>
                      </m:num>
                      <m:den>
                        <m:sSubSup>
                          <m:sSubSupPr>
                            <m:ctrlPr>
                              <a:rPr lang="en-IN" sz="1600" i="1">
                                <a:effectLst/>
                                <a:latin typeface="Cambria Math" panose="02040503050406030204" pitchFamily="18" charset="0"/>
                                <a:cs typeface="Times New Roman" panose="02020603050405020304" pitchFamily="18" charset="0"/>
                              </a:rPr>
                            </m:ctrlPr>
                          </m:sSub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h𝑖</m:t>
                            </m:r>
                            <m:r>
                              <a:rPr lang="en-US" sz="1600" i="1">
                                <a:effectLst/>
                                <a:latin typeface="Cambria Math" panose="02040503050406030204" pitchFamily="18" charset="0"/>
                                <a:ea typeface="Calibri" panose="020F0502020204030204" pitchFamily="34" charset="0"/>
                                <a:cs typeface="Times New Roman" panose="02020603050405020304" pitchFamily="18" charset="0"/>
                              </a:rPr>
                              <m:t>_</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𝑐</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3.88</m:t>
                            </m:r>
                          </m:sup>
                        </m:sSubSup>
                        <m:sSubSup>
                          <m:sSubSupPr>
                            <m:ctrlPr>
                              <a:rPr lang="en-IN" sz="1600" i="1">
                                <a:effectLst/>
                                <a:latin typeface="Cambria Math" panose="02040503050406030204" pitchFamily="18" charset="0"/>
                                <a:cs typeface="Times New Roman" panose="02020603050405020304" pitchFamily="18" charset="0"/>
                              </a:rPr>
                            </m:ctrlPr>
                          </m:sSub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𝑐</m:t>
                            </m:r>
                            <m:r>
                              <a:rPr lang="en-US" sz="1600" i="1">
                                <a:effectLst/>
                                <a:latin typeface="Cambria Math" panose="02040503050406030204" pitchFamily="18" charset="0"/>
                                <a:ea typeface="Calibri" panose="020F0502020204030204" pitchFamily="34" charset="0"/>
                                <a:cs typeface="Times New Roman" panose="02020603050405020304" pitchFamily="18" charset="0"/>
                              </a:rPr>
                              <m:t>_</m:t>
                            </m:r>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𝑝</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0.66</m:t>
                            </m:r>
                          </m:sup>
                        </m:sSubSup>
                        <m:sSup>
                          <m:sSupPr>
                            <m:ctrlPr>
                              <a:rPr lang="en-IN" sz="1600" i="1">
                                <a:effectLst/>
                                <a:latin typeface="Cambria Math" panose="02040503050406030204" pitchFamily="18"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𝑤</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0.82</m:t>
                            </m:r>
                          </m:sup>
                        </m:sSup>
                      </m:den>
                    </m:f>
                  </m:oMath>
                </a14:m>
                <a:r>
                  <a:rPr lang="en-US" sz="1600" dirty="0">
                    <a:effectLst/>
                    <a:latin typeface="Times New Roman" panose="02020603050405020304" pitchFamily="18" charset="0"/>
                    <a:ea typeface="Times New Roman" panose="02020603050405020304" pitchFamily="18" charset="0"/>
                  </a:rPr>
                  <a:t>	R</a:t>
                </a:r>
                <a:r>
                  <a:rPr lang="en-US" sz="1600" baseline="30000" dirty="0">
                    <a:effectLst/>
                    <a:latin typeface="Times New Roman" panose="02020603050405020304" pitchFamily="18" charset="0"/>
                    <a:ea typeface="Times New Roman" panose="02020603050405020304" pitchFamily="18" charset="0"/>
                  </a:rPr>
                  <a:t>2</a:t>
                </a:r>
                <a:r>
                  <a:rPr lang="en-US" sz="1600" dirty="0">
                    <a:effectLst/>
                    <a:latin typeface="Times New Roman" panose="02020603050405020304" pitchFamily="18" charset="0"/>
                    <a:ea typeface="Times New Roman" panose="02020603050405020304" pitchFamily="18" charset="0"/>
                  </a:rPr>
                  <a:t>=0.95</a:t>
                </a:r>
                <a:r>
                  <a:rPr lang="en-IN" sz="1600" dirty="0">
                    <a:effectLst/>
                  </a:rPr>
                  <a:t> </a:t>
                </a:r>
                <a:endParaRPr lang="en-US" sz="1600" dirty="0"/>
              </a:p>
            </p:txBody>
          </p:sp>
        </mc:Choice>
        <mc:Fallback xmlns="">
          <p:sp>
            <p:nvSpPr>
              <p:cNvPr id="3" name="TextBox 2">
                <a:extLst>
                  <a:ext uri="{FF2B5EF4-FFF2-40B4-BE49-F238E27FC236}">
                    <a16:creationId xmlns:a16="http://schemas.microsoft.com/office/drawing/2014/main" id="{614A4DD9-122E-896A-53EA-7E69F840F0F9}"/>
                  </a:ext>
                </a:extLst>
              </p:cNvPr>
              <p:cNvSpPr txBox="1">
                <a:spLocks noRot="1" noChangeAspect="1" noMove="1" noResize="1" noEditPoints="1" noAdjustHandles="1" noChangeArrowheads="1" noChangeShapeType="1" noTextEdit="1"/>
              </p:cNvSpPr>
              <p:nvPr/>
            </p:nvSpPr>
            <p:spPr>
              <a:xfrm>
                <a:off x="234580" y="1200442"/>
                <a:ext cx="4620372" cy="6928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40E2C38A-3974-A0D0-F735-28BE6D20CFC9}"/>
                  </a:ext>
                </a:extLst>
              </p:cNvPr>
              <p:cNvSpPr txBox="1"/>
              <p:nvPr/>
            </p:nvSpPr>
            <p:spPr>
              <a:xfrm>
                <a:off x="234580" y="1927171"/>
                <a:ext cx="5034703" cy="697627"/>
              </a:xfrm>
              <a:prstGeom prst="rect">
                <a:avLst/>
              </a:prstGeom>
              <a:noFill/>
            </p:spPr>
            <p:txBody>
              <a:bodyPr wrap="square">
                <a:spAutoFit/>
              </a:bodyPr>
              <a:lstStyle/>
              <a:p>
                <a14:m>
                  <m:oMath xmlns:m="http://schemas.openxmlformats.org/officeDocument/2006/math">
                    <m:sSub>
                      <m:sSubPr>
                        <m:ctrlPr>
                          <a:rPr lang="en-IN" sz="1600" i="1" smtClean="0">
                            <a:effectLst/>
                            <a:latin typeface="Cambria Math" panose="02040503050406030204" pitchFamily="18"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𝑅𝑃𝐹</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sz="1600" i="1">
                            <a:effectLst/>
                            <a:latin typeface="Cambria Math" panose="02040503050406030204" pitchFamily="18"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0.</m:t>
                        </m:r>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03</m:t>
                        </m:r>
                        <m:sSub>
                          <m:sSubPr>
                            <m:ctrlPr>
                              <a:rPr lang="en-IN" sz="1600" i="1">
                                <a:effectLst/>
                                <a:latin typeface="Cambria Math" panose="02040503050406030204" pitchFamily="18"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𝑅𝑃𝐹</m:t>
                            </m:r>
                          </m:sub>
                        </m:sSub>
                        <m:sSup>
                          <m:sSupPr>
                            <m:ctrlPr>
                              <a:rPr lang="en-IN" sz="1600" i="1">
                                <a:effectLst/>
                                <a:latin typeface="Cambria Math" panose="02040503050406030204" pitchFamily="18" charset="0"/>
                                <a:cs typeface="Times New Roman" panose="02020603050405020304" pitchFamily="18" charset="0"/>
                              </a:rPr>
                            </m:ctrlPr>
                          </m:sSupPr>
                          <m:e>
                            <m:d>
                              <m:dPr>
                                <m:ctrlPr>
                                  <a:rPr lang="en-IN" sz="1600" i="1">
                                    <a:effectLst/>
                                    <a:latin typeface="Cambria Math" panose="02040503050406030204" pitchFamily="18" charset="0"/>
                                    <a:cs typeface="Times New Roman" panose="02020603050405020304" pitchFamily="18" charset="0"/>
                                  </a:rPr>
                                </m:ctrlPr>
                              </m:dPr>
                              <m:e>
                                <m:f>
                                  <m:fPr>
                                    <m:ctrlPr>
                                      <a:rPr lang="en-IN" sz="1600" i="1">
                                        <a:effectLst/>
                                        <a:latin typeface="Cambria Math" panose="02040503050406030204" pitchFamily="18" charset="0"/>
                                        <a:cs typeface="Times New Roman" panose="02020603050405020304" pitchFamily="18" charset="0"/>
                                      </a:rPr>
                                    </m:ctrlPr>
                                  </m:fPr>
                                  <m:num>
                                    <m:sSub>
                                      <m:sSubPr>
                                        <m:ctrlPr>
                                          <a:rPr lang="en-IN" sz="1600" i="1">
                                            <a:effectLst/>
                                            <a:latin typeface="Cambria Math" panose="02040503050406030204" pitchFamily="18"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𝑐</m:t>
                                        </m:r>
                                      </m:sub>
                                    </m:sSub>
                                  </m:num>
                                  <m:den>
                                    <m:sSub>
                                      <m:sSubPr>
                                        <m:ctrlPr>
                                          <a:rPr lang="en-IN" sz="1600" i="1">
                                            <a:effectLst/>
                                            <a:latin typeface="Cambria Math" panose="02040503050406030204" pitchFamily="18"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den>
                                </m:f>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0.21</m:t>
                            </m:r>
                          </m:sup>
                        </m:sSup>
                        <m:sSup>
                          <m:sSupPr>
                            <m:ctrlPr>
                              <a:rPr lang="en-IN" sz="1600" i="1">
                                <a:effectLst/>
                                <a:latin typeface="Cambria Math" panose="02040503050406030204" pitchFamily="18" charset="0"/>
                                <a:cs typeface="Times New Roman" panose="02020603050405020304" pitchFamily="18" charset="0"/>
                              </a:rPr>
                            </m:ctrlPr>
                          </m:sSupPr>
                          <m:e>
                            <m:d>
                              <m:dPr>
                                <m:ctrlPr>
                                  <a:rPr lang="en-IN" sz="1600" i="1">
                                    <a:effectLst/>
                                    <a:latin typeface="Cambria Math" panose="02040503050406030204" pitchFamily="18" charset="0"/>
                                    <a:cs typeface="Times New Roman" panose="02020603050405020304" pitchFamily="18" charset="0"/>
                                  </a:rPr>
                                </m:ctrlPr>
                              </m:dPr>
                              <m:e>
                                <m:f>
                                  <m:fPr>
                                    <m:ctrlPr>
                                      <a:rPr lang="en-IN" sz="1600" i="1">
                                        <a:effectLst/>
                                        <a:latin typeface="Cambria Math" panose="02040503050406030204" pitchFamily="18" charset="0"/>
                                        <a:cs typeface="Times New Roman" panose="02020603050405020304" pitchFamily="18" charset="0"/>
                                      </a:rPr>
                                    </m:ctrlPr>
                                  </m:fPr>
                                  <m:num>
                                    <m:sSub>
                                      <m:sSubPr>
                                        <m:ctrlPr>
                                          <a:rPr lang="en-IN" sz="1600" i="1">
                                            <a:effectLst/>
                                            <a:latin typeface="Cambria Math" panose="02040503050406030204" pitchFamily="18"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IN" sz="1600" i="1">
                                            <a:effectLst/>
                                            <a:latin typeface="Cambria Math" panose="02040503050406030204" pitchFamily="18"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𝑐</m:t>
                                        </m:r>
                                      </m:sub>
                                    </m:sSub>
                                  </m:den>
                                </m:f>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0.03</m:t>
                            </m:r>
                          </m:sup>
                        </m:sSup>
                        <m:sSup>
                          <m:sSupPr>
                            <m:ctrlPr>
                              <a:rPr lang="en-IN" sz="1600" i="1">
                                <a:effectLst/>
                                <a:latin typeface="Cambria Math" panose="02040503050406030204" pitchFamily="18"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0.18</m:t>
                            </m:r>
                          </m:sup>
                        </m:sSup>
                        <m:sSup>
                          <m:sSupPr>
                            <m:ctrlPr>
                              <a:rPr lang="en-IN" sz="1600" i="1">
                                <a:effectLst/>
                                <a:latin typeface="Cambria Math" panose="02040503050406030204" pitchFamily="18"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0.02</m:t>
                            </m:r>
                          </m:sup>
                        </m:sSup>
                        <m:sSup>
                          <m:sSupPr>
                            <m:ctrlPr>
                              <a:rPr lang="en-IN" sz="1600" i="1">
                                <a:effectLst/>
                                <a:latin typeface="Cambria Math" panose="02040503050406030204" pitchFamily="18"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1.01</m:t>
                            </m:r>
                          </m:sup>
                        </m:sSup>
                      </m:num>
                      <m:den>
                        <m:sSubSup>
                          <m:sSubSupPr>
                            <m:ctrlPr>
                              <a:rPr lang="en-IN" sz="1600" i="1">
                                <a:effectLst/>
                                <a:latin typeface="Cambria Math" panose="02040503050406030204" pitchFamily="18" charset="0"/>
                                <a:cs typeface="Times New Roman" panose="02020603050405020304" pitchFamily="18" charset="0"/>
                              </a:rPr>
                            </m:ctrlPr>
                          </m:sSub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h𝑖</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0.26</m:t>
                            </m:r>
                          </m:sup>
                        </m:sSubSup>
                        <m:sSup>
                          <m:sSupPr>
                            <m:ctrlPr>
                              <a:rPr lang="en-IN" sz="1600" i="1">
                                <a:effectLst/>
                                <a:latin typeface="Cambria Math" panose="02040503050406030204" pitchFamily="18"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𝑤</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0.90</m:t>
                            </m:r>
                          </m:sup>
                        </m:sSup>
                      </m:den>
                    </m:f>
                  </m:oMath>
                </a14:m>
                <a:r>
                  <a:rPr lang="en-US" sz="1600" dirty="0">
                    <a:latin typeface="Times New Roman" panose="02020603050405020304" pitchFamily="18" charset="0"/>
                    <a:ea typeface="Times New Roman" panose="02020603050405020304" pitchFamily="18" charset="0"/>
                  </a:rPr>
                  <a:t>	 R</a:t>
                </a:r>
                <a:r>
                  <a:rPr lang="en-US" sz="1600" baseline="30000" dirty="0">
                    <a:latin typeface="Times New Roman" panose="02020603050405020304" pitchFamily="18" charset="0"/>
                    <a:ea typeface="Times New Roman" panose="02020603050405020304" pitchFamily="18" charset="0"/>
                  </a:rPr>
                  <a:t>2</a:t>
                </a:r>
                <a:r>
                  <a:rPr lang="en-US" sz="1600" dirty="0">
                    <a:latin typeface="Times New Roman" panose="02020603050405020304" pitchFamily="18" charset="0"/>
                    <a:ea typeface="Times New Roman" panose="02020603050405020304" pitchFamily="18" charset="0"/>
                  </a:rPr>
                  <a:t>=0.99 </a:t>
                </a:r>
                <a:endParaRPr lang="en-US" sz="1600" dirty="0"/>
              </a:p>
            </p:txBody>
          </p:sp>
        </mc:Choice>
        <mc:Fallback xmlns="">
          <p:sp>
            <p:nvSpPr>
              <p:cNvPr id="6" name="TextBox 5">
                <a:extLst>
                  <a:ext uri="{FF2B5EF4-FFF2-40B4-BE49-F238E27FC236}">
                    <a16:creationId xmlns:a16="http://schemas.microsoft.com/office/drawing/2014/main" id="{40E2C38A-3974-A0D0-F735-28BE6D20CFC9}"/>
                  </a:ext>
                </a:extLst>
              </p:cNvPr>
              <p:cNvSpPr txBox="1">
                <a:spLocks noRot="1" noChangeAspect="1" noMove="1" noResize="1" noEditPoints="1" noAdjustHandles="1" noChangeArrowheads="1" noChangeShapeType="1" noTextEdit="1"/>
              </p:cNvSpPr>
              <p:nvPr/>
            </p:nvSpPr>
            <p:spPr>
              <a:xfrm>
                <a:off x="234580" y="1927171"/>
                <a:ext cx="5034703" cy="69762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0A31780E-EFD3-35B7-9AD8-C121178F1250}"/>
                  </a:ext>
                </a:extLst>
              </p:cNvPr>
              <p:cNvSpPr txBox="1"/>
              <p:nvPr/>
            </p:nvSpPr>
            <p:spPr>
              <a:xfrm>
                <a:off x="234580" y="3005086"/>
                <a:ext cx="4735526" cy="3822778"/>
              </a:xfrm>
              <a:prstGeom prst="rect">
                <a:avLst/>
              </a:prstGeom>
              <a:noFill/>
            </p:spPr>
            <p:txBody>
              <a:bodyPr wrap="square">
                <a:spAutoFit/>
              </a:bodyPr>
              <a:lstStyle/>
              <a:p>
                <a:pPr algn="just">
                  <a:spcAft>
                    <a:spcPts val="800"/>
                  </a:spcAft>
                </a:pPr>
                <a14:m>
                  <m:oMath xmlns:m="http://schemas.openxmlformats.org/officeDocument/2006/math">
                    <m:sSub>
                      <m:sSubPr>
                        <m:ctrlPr>
                          <a:rPr lang="en-IN" sz="1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𝑅𝑃𝐹</m:t>
                        </m:r>
                      </m:sub>
                    </m:sSub>
                  </m:oMath>
                </a14:m>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 seepage through the pillar system, 10</a:t>
                </a:r>
                <a:r>
                  <a:rPr lang="en-US" sz="1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m</a:t>
                </a:r>
                <a:r>
                  <a:rPr lang="en-US" sz="1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/s/km</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 = pillar width, m</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 = extraction ratio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 xmlns:m="http://schemas.openxmlformats.org/officeDocument/2006/math">
                    <m:sSub>
                      <m:sSubPr>
                        <m:ctrlPr>
                          <a:rPr lang="en-IN"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h𝑖</m:t>
                        </m:r>
                      </m:sub>
                    </m:sSub>
                  </m:oMath>
                </a14:m>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 mean horizontal stress, MPa </a:t>
                </a:r>
              </a:p>
              <a:p>
                <a:pPr algn="just">
                  <a:spcAft>
                    <a:spcPts val="800"/>
                  </a:spcAft>
                </a:pPr>
                <a14:m>
                  <m:oMath xmlns:m="http://schemas.openxmlformats.org/officeDocument/2006/math">
                    <m:sSub>
                      <m:sSubPr>
                        <m:ctrlPr>
                          <a:rPr lang="en-IN"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𝑐</m:t>
                        </m:r>
                      </m:sub>
                    </m:sSub>
                  </m:oMath>
                </a14:m>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 mean rock-mass compressive strength, MPa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 xmlns:m="http://schemas.openxmlformats.org/officeDocument/2006/math">
                    <m:sSub>
                      <m:sSubPr>
                        <m:ctrlPr>
                          <a:rPr lang="en-IN"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sub>
                    </m:sSub>
                  </m:oMath>
                </a14:m>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 mean rock mass tensile strength, MPa </a:t>
                </a:r>
              </a:p>
              <a:p>
                <a:pPr algn="just">
                  <a:spcAft>
                    <a:spcPts val="800"/>
                  </a:spcAft>
                </a:pPr>
                <a14:m>
                  <m:oMath xmlns:m="http://schemas.openxmlformats.org/officeDocument/2006/math">
                    <m:sSub>
                      <m:sSubPr>
                        <m:ctrlPr>
                          <a:rPr lang="en-IN"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Young’s modulus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of roof/floor,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GPa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 xmlns:m="http://schemas.openxmlformats.org/officeDocument/2006/math">
                    <m:sSub>
                      <m:sSubPr>
                        <m:ctrlPr>
                          <a:rPr lang="en-IN"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𝑐</m:t>
                        </m:r>
                      </m:sub>
                    </m:sSub>
                  </m:oMath>
                </a14:m>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Young’s modulus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of coal,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GPa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 = cover depth, m</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 = water head, m, and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 xmlns:m="http://schemas.openxmlformats.org/officeDocument/2006/math">
                    <m:sSub>
                      <m:sSubPr>
                        <m:ctrlPr>
                          <a:rPr lang="en-IN"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𝑅𝑃𝐹</m:t>
                        </m:r>
                      </m:sub>
                    </m:sSub>
                  </m:oMath>
                </a14:m>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 weighted average permeability of the pillar system, </a:t>
                </a: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mD</a:t>
                </a: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14:m>
                  <m:oMath xmlns:m="http://schemas.openxmlformats.org/officeDocument/2006/math">
                    <m:sSub>
                      <m:sSubPr>
                        <m:ctrlPr>
                          <a:rPr lang="en-IN"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𝜎</m:t>
                        </m:r>
                      </m:e>
                      <m:sub>
                        <m:r>
                          <a:rPr lang="en-US" sz="1200" i="1">
                            <a:latin typeface="Cambria Math" panose="02040503050406030204" pitchFamily="18" charset="0"/>
                            <a:ea typeface="Calibri" panose="020F0502020204030204" pitchFamily="34" charset="0"/>
                            <a:cs typeface="Times New Roman" panose="02020603050405020304" pitchFamily="18" charset="0"/>
                          </a:rPr>
                          <m:t>𝑐</m:t>
                        </m:r>
                        <m:r>
                          <a:rPr lang="en-US" sz="1200" i="1">
                            <a:latin typeface="Cambria Math" panose="02040503050406030204" pitchFamily="18" charset="0"/>
                            <a:ea typeface="Calibri" panose="020F0502020204030204" pitchFamily="34" charset="0"/>
                            <a:cs typeface="Times New Roman" panose="02020603050405020304" pitchFamily="18" charset="0"/>
                          </a:rPr>
                          <m:t>_</m:t>
                        </m:r>
                        <m:r>
                          <a:rPr lang="en-US" sz="1200" i="1">
                            <a:latin typeface="Cambria Math" panose="02040503050406030204" pitchFamily="18" charset="0"/>
                            <a:ea typeface="Calibri" panose="020F0502020204030204" pitchFamily="34" charset="0"/>
                            <a:cs typeface="Times New Roman" panose="02020603050405020304" pitchFamily="18" charset="0"/>
                          </a:rPr>
                          <m:t>𝑝</m:t>
                        </m:r>
                      </m:sub>
                    </m:sSub>
                  </m:oMath>
                </a14:m>
                <a:r>
                  <a:rPr lang="en-US" sz="1200" dirty="0">
                    <a:latin typeface="Times New Roman" panose="02020603050405020304" pitchFamily="18" charset="0"/>
                    <a:ea typeface="Times New Roman" panose="02020603050405020304" pitchFamily="18" charset="0"/>
                    <a:cs typeface="Times New Roman" panose="02020603050405020304" pitchFamily="18" charset="0"/>
                  </a:rPr>
                  <a:t> = mean compressive strength of pillar, MPa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0A31780E-EFD3-35B7-9AD8-C121178F1250}"/>
                  </a:ext>
                </a:extLst>
              </p:cNvPr>
              <p:cNvSpPr txBox="1">
                <a:spLocks noRot="1" noChangeAspect="1" noMove="1" noResize="1" noEditPoints="1" noAdjustHandles="1" noChangeArrowheads="1" noChangeShapeType="1" noTextEdit="1"/>
              </p:cNvSpPr>
              <p:nvPr/>
            </p:nvSpPr>
            <p:spPr>
              <a:xfrm>
                <a:off x="234580" y="3005086"/>
                <a:ext cx="4735526" cy="3822778"/>
              </a:xfrm>
              <a:prstGeom prst="rect">
                <a:avLst/>
              </a:prstGeom>
              <a:blipFill>
                <a:blip r:embed="rId4"/>
                <a:stretch>
                  <a:fillRect l="-386" t="-478"/>
                </a:stretch>
              </a:blipFill>
            </p:spPr>
            <p:txBody>
              <a:bodyPr/>
              <a:lstStyle/>
              <a:p>
                <a:r>
                  <a:rPr lang="en-US">
                    <a:noFill/>
                  </a:rPr>
                  <a:t> </a:t>
                </a:r>
              </a:p>
            </p:txBody>
          </p:sp>
        </mc:Fallback>
      </mc:AlternateContent>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16</a:t>
            </a:fld>
            <a:endParaRPr lang="en-IN"/>
          </a:p>
        </p:txBody>
      </p:sp>
      <p:sp>
        <p:nvSpPr>
          <p:cNvPr id="12" name="Title 1"/>
          <p:cNvSpPr>
            <a:spLocks noGrp="1"/>
          </p:cNvSpPr>
          <p:nvPr>
            <p:ph type="title"/>
          </p:nvPr>
        </p:nvSpPr>
        <p:spPr>
          <a:xfrm>
            <a:off x="2479279" y="40218"/>
            <a:ext cx="6795349" cy="570246"/>
          </a:xfrm>
        </p:spPr>
        <p:txBody>
          <a:bodyPr>
            <a:noAutofit/>
          </a:bodyPr>
          <a:lstStyle/>
          <a:p>
            <a:pPr algn="ctr"/>
            <a:r>
              <a:rPr lang="en-US" sz="3600" b="1" dirty="0">
                <a:latin typeface="Times New Roman" panose="02020603050405020304" pitchFamily="18" charset="0"/>
                <a:cs typeface="Times New Roman" panose="02020603050405020304" pitchFamily="18" charset="0"/>
              </a:rPr>
              <a:t>Design Criteria</a:t>
            </a:r>
          </a:p>
        </p:txBody>
      </p:sp>
      <p:pic>
        <p:nvPicPr>
          <p:cNvPr id="4" name="Picture 3"/>
          <p:cNvPicPr>
            <a:picLocks noChangeAspect="1"/>
          </p:cNvPicPr>
          <p:nvPr/>
        </p:nvPicPr>
        <p:blipFill>
          <a:blip r:embed="rId5"/>
          <a:stretch>
            <a:fillRect/>
          </a:stretch>
        </p:blipFill>
        <p:spPr>
          <a:xfrm>
            <a:off x="5159304" y="2359523"/>
            <a:ext cx="6902591" cy="1915777"/>
          </a:xfrm>
          <a:prstGeom prst="rect">
            <a:avLst/>
          </a:prstGeom>
        </p:spPr>
      </p:pic>
      <p:sp>
        <p:nvSpPr>
          <p:cNvPr id="7" name="Rectangle 6"/>
          <p:cNvSpPr/>
          <p:nvPr/>
        </p:nvSpPr>
        <p:spPr>
          <a:xfrm>
            <a:off x="5159304" y="1739169"/>
            <a:ext cx="5389617" cy="480131"/>
          </a:xfrm>
          <a:prstGeom prst="rect">
            <a:avLst/>
          </a:prstGeom>
        </p:spPr>
        <p:txBody>
          <a:bodyPr wrap="none">
            <a:spAutoFit/>
          </a:bodyPr>
          <a:lstStyle/>
          <a:p>
            <a:pPr algn="ctr">
              <a:lnSpc>
                <a:spcPct val="90000"/>
              </a:lnSpc>
              <a:buClr>
                <a:schemeClr val="dk1"/>
              </a:buClr>
              <a:buSzPts val="1800"/>
            </a:pPr>
            <a:r>
              <a:rPr lang="en-US" altLang="en-US" sz="2800" dirty="0">
                <a:solidFill>
                  <a:schemeClr val="dk1"/>
                </a:solidFill>
                <a:latin typeface="Times New Roman" panose="02020603050405020304" pitchFamily="18" charset="0"/>
                <a:ea typeface="Calibri"/>
                <a:cs typeface="Times New Roman" panose="02020603050405020304" pitchFamily="18" charset="0"/>
              </a:rPr>
              <a:t>Seepage Rate Severity classification</a:t>
            </a:r>
            <a:endParaRPr lang="en-US" sz="2800" dirty="0">
              <a:solidFill>
                <a:schemeClr val="dk1"/>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711343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42"/>
          <a:stretch/>
        </p:blipFill>
        <p:spPr>
          <a:xfrm>
            <a:off x="0" y="0"/>
            <a:ext cx="3851031" cy="4572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86"/>
          <a:stretch/>
        </p:blipFill>
        <p:spPr>
          <a:xfrm>
            <a:off x="0" y="4572000"/>
            <a:ext cx="3851031" cy="22407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495" y="740382"/>
            <a:ext cx="6738073" cy="18323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8495" y="3312803"/>
            <a:ext cx="6738073" cy="3088693"/>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17</a:t>
            </a:fld>
            <a:endParaRPr lang="en-IN"/>
          </a:p>
        </p:txBody>
      </p:sp>
    </p:spTree>
    <p:extLst>
      <p:ext uri="{BB962C8B-B14F-4D97-AF65-F5344CB8AC3E}">
        <p14:creationId xmlns:p14="http://schemas.microsoft.com/office/powerpoint/2010/main" val="2291091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xmlns="" id="{F552B1A4-3717-5D71-F258-36F0E3E48AEC}"/>
              </a:ext>
            </a:extLst>
          </p:cNvPr>
          <p:cNvSpPr>
            <a:spLocks noChangeArrowheads="1"/>
          </p:cNvSpPr>
          <p:nvPr/>
        </p:nvSpPr>
        <p:spPr bwMode="auto">
          <a:xfrm>
            <a:off x="370113" y="4654007"/>
            <a:ext cx="52610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Figure. </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Seepage and </a:t>
            </a:r>
            <a:r>
              <a:rPr kumimoji="0" lang="en-US" altLang="en-US"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ZoPVS</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for varying pillar width in hard rock conditions at a cover depth of 100 m for different water heads (WH)</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 name="Chart 9">
            <a:extLst>
              <a:ext uri="{FF2B5EF4-FFF2-40B4-BE49-F238E27FC236}">
                <a16:creationId xmlns:a16="http://schemas.microsoft.com/office/drawing/2014/main" xmlns="" id="{E0285C48-1D74-B166-84AB-0F806E75A83D}"/>
              </a:ext>
            </a:extLst>
          </p:cNvPr>
          <p:cNvGraphicFramePr/>
          <p:nvPr>
            <p:extLst/>
          </p:nvPr>
        </p:nvGraphicFramePr>
        <p:xfrm>
          <a:off x="392928" y="714103"/>
          <a:ext cx="5215391" cy="3996408"/>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xmlns="" id="{AF5AA95B-A690-B70E-ED7D-2AB923280B50}"/>
              </a:ext>
            </a:extLst>
          </p:cNvPr>
          <p:cNvSpPr txBox="1"/>
          <p:nvPr/>
        </p:nvSpPr>
        <p:spPr>
          <a:xfrm>
            <a:off x="0" y="-14223"/>
            <a:ext cx="12192000" cy="523220"/>
          </a:xfrm>
          <a:prstGeom prst="rect">
            <a:avLst/>
          </a:prstGeom>
          <a:noFill/>
        </p:spPr>
        <p:txBody>
          <a:bodyPr wrap="square">
            <a:spAutoFit/>
          </a:bodyPr>
          <a:lstStyle/>
          <a:p>
            <a:pPr algn="ctr"/>
            <a:r>
              <a:rPr lang="en-US" altLang="en-US" sz="2800" b="1" dirty="0">
                <a:solidFill>
                  <a:schemeClr val="dk1"/>
                </a:solidFill>
                <a:latin typeface="Times New Roman"/>
                <a:cs typeface="Times New Roman"/>
              </a:rPr>
              <a:t>Estimates of rational pillar widths and desired water </a:t>
            </a:r>
            <a:r>
              <a:rPr lang="en-US" altLang="en-US" sz="2800" b="1" dirty="0" smtClean="0">
                <a:solidFill>
                  <a:schemeClr val="dk1"/>
                </a:solidFill>
                <a:latin typeface="Times New Roman"/>
                <a:cs typeface="Times New Roman"/>
              </a:rPr>
              <a:t>head</a:t>
            </a:r>
            <a:endParaRPr lang="en-US" sz="2800" b="1" dirty="0">
              <a:solidFill>
                <a:schemeClr val="dk1"/>
              </a:solidFill>
              <a:latin typeface="Times New Roman"/>
              <a:cs typeface="Times New Roman"/>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488"/>
          <a:stretch/>
        </p:blipFill>
        <p:spPr>
          <a:xfrm>
            <a:off x="5608319" y="4085623"/>
            <a:ext cx="6581869" cy="2529215"/>
          </a:xfrm>
          <a:prstGeom prst="rect">
            <a:avLst/>
          </a:prstGeom>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18</a:t>
            </a:fld>
            <a:endParaRPr lang="en-IN"/>
          </a:p>
        </p:txBody>
      </p:sp>
    </p:spTree>
    <p:extLst>
      <p:ext uri="{BB962C8B-B14F-4D97-AF65-F5344CB8AC3E}">
        <p14:creationId xmlns:p14="http://schemas.microsoft.com/office/powerpoint/2010/main" val="3337210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Canvas 151">
            <a:extLst>
              <a:ext uri="{FF2B5EF4-FFF2-40B4-BE49-F238E27FC236}">
                <a16:creationId xmlns:a16="http://schemas.microsoft.com/office/drawing/2014/main" xmlns="" id="{CC5A57A9-E672-16C2-D125-D9931CDCB691}"/>
              </a:ext>
            </a:extLst>
          </p:cNvPr>
          <p:cNvGrpSpPr/>
          <p:nvPr/>
        </p:nvGrpSpPr>
        <p:grpSpPr>
          <a:xfrm>
            <a:off x="6563167" y="24130"/>
            <a:ext cx="5486400" cy="6833870"/>
            <a:chOff x="0" y="0"/>
            <a:chExt cx="5486400" cy="6833870"/>
          </a:xfrm>
        </p:grpSpPr>
        <p:sp>
          <p:nvSpPr>
            <p:cNvPr id="31" name="Rectangle 30">
              <a:extLst>
                <a:ext uri="{FF2B5EF4-FFF2-40B4-BE49-F238E27FC236}">
                  <a16:creationId xmlns:a16="http://schemas.microsoft.com/office/drawing/2014/main" xmlns="" id="{2223C1C8-ADD2-D2E9-DC24-06EA31AF520D}"/>
                </a:ext>
              </a:extLst>
            </p:cNvPr>
            <p:cNvSpPr/>
            <p:nvPr/>
          </p:nvSpPr>
          <p:spPr>
            <a:xfrm>
              <a:off x="0" y="0"/>
              <a:ext cx="5486400" cy="6833870"/>
            </a:xfrm>
            <a:prstGeom prst="rect">
              <a:avLst/>
            </a:prstGeom>
            <a:noFill/>
          </p:spPr>
        </p:sp>
        <p:sp>
          <p:nvSpPr>
            <p:cNvPr id="32" name="Text Box 21">
              <a:extLst>
                <a:ext uri="{FF2B5EF4-FFF2-40B4-BE49-F238E27FC236}">
                  <a16:creationId xmlns:a16="http://schemas.microsoft.com/office/drawing/2014/main" xmlns="" id="{E84B8EFD-FC50-1987-F7D5-96F4EC0C0445}"/>
                </a:ext>
              </a:extLst>
            </p:cNvPr>
            <p:cNvSpPr txBox="1">
              <a:spLocks noChangeArrowheads="1"/>
            </p:cNvSpPr>
            <p:nvPr/>
          </p:nvSpPr>
          <p:spPr bwMode="auto">
            <a:xfrm>
              <a:off x="1865925" y="5737045"/>
              <a:ext cx="52451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Yes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2">
              <a:extLst>
                <a:ext uri="{FF2B5EF4-FFF2-40B4-BE49-F238E27FC236}">
                  <a16:creationId xmlns:a16="http://schemas.microsoft.com/office/drawing/2014/main" xmlns="" id="{C0BF2B4A-ADF1-B216-8301-C32032897307}"/>
                </a:ext>
              </a:extLst>
            </p:cNvPr>
            <p:cNvSpPr txBox="1">
              <a:spLocks noChangeArrowheads="1"/>
            </p:cNvSpPr>
            <p:nvPr/>
          </p:nvSpPr>
          <p:spPr bwMode="auto">
            <a:xfrm>
              <a:off x="3208950" y="5002068"/>
              <a:ext cx="462938" cy="2619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17">
              <a:extLst>
                <a:ext uri="{FF2B5EF4-FFF2-40B4-BE49-F238E27FC236}">
                  <a16:creationId xmlns:a16="http://schemas.microsoft.com/office/drawing/2014/main" xmlns="" id="{1BA1CE0C-C9C8-A5E2-4749-C77311840010}"/>
                </a:ext>
              </a:extLst>
            </p:cNvPr>
            <p:cNvSpPr txBox="1">
              <a:spLocks noChangeArrowheads="1"/>
            </p:cNvSpPr>
            <p:nvPr/>
          </p:nvSpPr>
          <p:spPr bwMode="auto">
            <a:xfrm>
              <a:off x="1838325" y="3182697"/>
              <a:ext cx="45720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Yes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Oval 34">
              <a:extLst>
                <a:ext uri="{FF2B5EF4-FFF2-40B4-BE49-F238E27FC236}">
                  <a16:creationId xmlns:a16="http://schemas.microsoft.com/office/drawing/2014/main" xmlns="" id="{F9D00123-A7A2-831E-A5D8-5341E5671290}"/>
                </a:ext>
              </a:extLst>
            </p:cNvPr>
            <p:cNvSpPr>
              <a:spLocks noChangeArrowheads="1"/>
            </p:cNvSpPr>
            <p:nvPr/>
          </p:nvSpPr>
          <p:spPr bwMode="auto">
            <a:xfrm>
              <a:off x="1466850" y="9525"/>
              <a:ext cx="1524000" cy="4572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Start</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xmlns="" id="{A3E5A198-27BC-82B6-F1E9-FA58ABD6B22A}"/>
                </a:ext>
              </a:extLst>
            </p:cNvPr>
            <p:cNvSpPr>
              <a:spLocks noChangeArrowheads="1"/>
            </p:cNvSpPr>
            <p:nvPr/>
          </p:nvSpPr>
          <p:spPr bwMode="auto">
            <a:xfrm>
              <a:off x="1080110" y="808649"/>
              <a:ext cx="2276477" cy="47624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The minimum pillar width for a given geo-mining condition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xmlns="" id="{1BF398E9-EFE7-23D5-3A91-A768DBFC76F2}"/>
                </a:ext>
              </a:extLst>
            </p:cNvPr>
            <p:cNvSpPr>
              <a:spLocks noChangeArrowheads="1"/>
            </p:cNvSpPr>
            <p:nvPr/>
          </p:nvSpPr>
          <p:spPr bwMode="auto">
            <a:xfrm>
              <a:off x="857250" y="3533750"/>
              <a:ext cx="2705100" cy="2754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Estimate the water seepage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AutoShape 8">
              <a:extLst>
                <a:ext uri="{FF2B5EF4-FFF2-40B4-BE49-F238E27FC236}">
                  <a16:creationId xmlns:a16="http://schemas.microsoft.com/office/drawing/2014/main" xmlns="" id="{261653C7-CD0D-EC95-4F37-DBCEC294E411}"/>
                </a:ext>
              </a:extLst>
            </p:cNvPr>
            <p:cNvSpPr>
              <a:spLocks noChangeArrowheads="1"/>
            </p:cNvSpPr>
            <p:nvPr/>
          </p:nvSpPr>
          <p:spPr bwMode="auto">
            <a:xfrm>
              <a:off x="1247776" y="4802759"/>
              <a:ext cx="1919287" cy="878135"/>
            </a:xfrm>
            <a:prstGeom prst="flowChartDecisi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57150" algn="ctr">
                <a:lnSpc>
                  <a:spcPct val="107000"/>
                </a:lnSpc>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it ‘Class III’?</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9" name="AutoShape 11">
              <a:extLst>
                <a:ext uri="{FF2B5EF4-FFF2-40B4-BE49-F238E27FC236}">
                  <a16:creationId xmlns:a16="http://schemas.microsoft.com/office/drawing/2014/main" xmlns="" id="{20271E6B-5027-0CA6-EF0E-8BC9DA00FA36}"/>
                </a:ext>
              </a:extLst>
            </p:cNvPr>
            <p:cNvCxnSpPr>
              <a:cxnSpLocks noChangeShapeType="1"/>
            </p:cNvCxnSpPr>
            <p:nvPr/>
          </p:nvCxnSpPr>
          <p:spPr bwMode="auto">
            <a:xfrm flipV="1">
              <a:off x="3167063" y="5241032"/>
              <a:ext cx="581024" cy="795"/>
            </a:xfrm>
            <a:prstGeom prst="curvedConnector3">
              <a:avLst>
                <a:gd name="adj1" fmla="val 5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12">
              <a:extLst>
                <a:ext uri="{FF2B5EF4-FFF2-40B4-BE49-F238E27FC236}">
                  <a16:creationId xmlns:a16="http://schemas.microsoft.com/office/drawing/2014/main" xmlns="" id="{6EA62B60-7B7D-DF30-9744-611C0863405A}"/>
                </a:ext>
              </a:extLst>
            </p:cNvPr>
            <p:cNvCxnSpPr>
              <a:cxnSpLocks noChangeShapeType="1"/>
            </p:cNvCxnSpPr>
            <p:nvPr/>
          </p:nvCxnSpPr>
          <p:spPr bwMode="auto">
            <a:xfrm>
              <a:off x="2204403" y="1866892"/>
              <a:ext cx="0" cy="3737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13">
              <a:extLst>
                <a:ext uri="{FF2B5EF4-FFF2-40B4-BE49-F238E27FC236}">
                  <a16:creationId xmlns:a16="http://schemas.microsoft.com/office/drawing/2014/main" xmlns="" id="{326AB8DF-FE11-DCDD-8AD5-40D259977DD1}"/>
                </a:ext>
              </a:extLst>
            </p:cNvPr>
            <p:cNvCxnSpPr>
              <a:cxnSpLocks noChangeShapeType="1"/>
            </p:cNvCxnSpPr>
            <p:nvPr/>
          </p:nvCxnSpPr>
          <p:spPr bwMode="auto">
            <a:xfrm>
              <a:off x="2209800" y="466725"/>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 name="AutoShape 15">
              <a:extLst>
                <a:ext uri="{FF2B5EF4-FFF2-40B4-BE49-F238E27FC236}">
                  <a16:creationId xmlns:a16="http://schemas.microsoft.com/office/drawing/2014/main" xmlns="" id="{3CE408BB-9217-2636-2020-06FD3378B206}"/>
                </a:ext>
              </a:extLst>
            </p:cNvPr>
            <p:cNvSpPr>
              <a:spLocks noChangeArrowheads="1"/>
            </p:cNvSpPr>
            <p:nvPr/>
          </p:nvSpPr>
          <p:spPr bwMode="auto">
            <a:xfrm>
              <a:off x="1181100" y="2190750"/>
              <a:ext cx="2038349" cy="991693"/>
            </a:xfrm>
            <a:prstGeom prst="flowChartDecisi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228600" algn="ctr">
                <a:lnSpc>
                  <a:spcPct val="107000"/>
                </a:lnSpc>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ZoPVS &lt; 100 %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Line 16">
              <a:extLst>
                <a:ext uri="{FF2B5EF4-FFF2-40B4-BE49-F238E27FC236}">
                  <a16:creationId xmlns:a16="http://schemas.microsoft.com/office/drawing/2014/main" xmlns="" id="{E74FA529-9193-06F6-68AA-DA92798FB731}"/>
                </a:ext>
              </a:extLst>
            </p:cNvPr>
            <p:cNvCxnSpPr>
              <a:cxnSpLocks noChangeShapeType="1"/>
            </p:cNvCxnSpPr>
            <p:nvPr/>
          </p:nvCxnSpPr>
          <p:spPr bwMode="auto">
            <a:xfrm>
              <a:off x="2212948" y="3182697"/>
              <a:ext cx="635"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4" name="Text Box 18">
              <a:extLst>
                <a:ext uri="{FF2B5EF4-FFF2-40B4-BE49-F238E27FC236}">
                  <a16:creationId xmlns:a16="http://schemas.microsoft.com/office/drawing/2014/main" xmlns="" id="{EA1DE9B1-EDE7-DECD-0DC4-8C3EC4B2186A}"/>
                </a:ext>
              </a:extLst>
            </p:cNvPr>
            <p:cNvSpPr txBox="1">
              <a:spLocks noChangeArrowheads="1"/>
            </p:cNvSpPr>
            <p:nvPr/>
          </p:nvSpPr>
          <p:spPr bwMode="auto">
            <a:xfrm>
              <a:off x="3219450" y="2502148"/>
              <a:ext cx="447675"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No</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5" name="Line 19">
              <a:extLst>
                <a:ext uri="{FF2B5EF4-FFF2-40B4-BE49-F238E27FC236}">
                  <a16:creationId xmlns:a16="http://schemas.microsoft.com/office/drawing/2014/main" xmlns="" id="{1D1A8DC3-9B51-AB1D-800C-32CB347F3A9A}"/>
                </a:ext>
              </a:extLst>
            </p:cNvPr>
            <p:cNvCxnSpPr>
              <a:cxnSpLocks noChangeShapeType="1"/>
            </p:cNvCxnSpPr>
            <p:nvPr/>
          </p:nvCxnSpPr>
          <p:spPr bwMode="auto">
            <a:xfrm flipH="1">
              <a:off x="2206053" y="3809169"/>
              <a:ext cx="3747" cy="3570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6" name="Line 20">
              <a:extLst>
                <a:ext uri="{FF2B5EF4-FFF2-40B4-BE49-F238E27FC236}">
                  <a16:creationId xmlns:a16="http://schemas.microsoft.com/office/drawing/2014/main" xmlns="" id="{D8D41A8A-F03F-8BB0-CF71-B1248B4DDD7B}"/>
                </a:ext>
              </a:extLst>
            </p:cNvPr>
            <p:cNvCxnSpPr>
              <a:cxnSpLocks noChangeShapeType="1"/>
            </p:cNvCxnSpPr>
            <p:nvPr/>
          </p:nvCxnSpPr>
          <p:spPr bwMode="auto">
            <a:xfrm>
              <a:off x="2207420" y="5680894"/>
              <a:ext cx="4762" cy="4374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7" name="Rectangle 46">
              <a:extLst>
                <a:ext uri="{FF2B5EF4-FFF2-40B4-BE49-F238E27FC236}">
                  <a16:creationId xmlns:a16="http://schemas.microsoft.com/office/drawing/2014/main" xmlns="" id="{66E21769-6640-1249-C86B-B2BC5F59C2EC}"/>
                </a:ext>
              </a:extLst>
            </p:cNvPr>
            <p:cNvSpPr>
              <a:spLocks noChangeArrowheads="1"/>
            </p:cNvSpPr>
            <p:nvPr/>
          </p:nvSpPr>
          <p:spPr bwMode="auto">
            <a:xfrm>
              <a:off x="1344260" y="1580175"/>
              <a:ext cx="1734524" cy="2867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6000"/>
                </a:lnSpc>
                <a:spcAft>
                  <a:spcPts val="800"/>
                </a:spcAft>
              </a:pPr>
              <a:r>
                <a:rPr lang="en-US" sz="1200">
                  <a:effectLst/>
                  <a:latin typeface="Times New Roman" panose="02020603050405020304" pitchFamily="18" charset="0"/>
                  <a:ea typeface="Calibri" panose="020F0502020204030204" pitchFamily="34" charset="0"/>
                </a:rPr>
                <a:t>Estimate the ZoPVS</a:t>
              </a:r>
              <a:endParaRPr lang="en-IN" sz="1200">
                <a:effectLst/>
                <a:latin typeface="Times New Roman" panose="02020603050405020304" pitchFamily="18" charset="0"/>
                <a:ea typeface="Times New Roman" panose="02020603050405020304" pitchFamily="18" charset="0"/>
              </a:endParaRPr>
            </a:p>
          </p:txBody>
        </p:sp>
        <p:cxnSp>
          <p:nvCxnSpPr>
            <p:cNvPr id="48" name="Line 12">
              <a:extLst>
                <a:ext uri="{FF2B5EF4-FFF2-40B4-BE49-F238E27FC236}">
                  <a16:creationId xmlns:a16="http://schemas.microsoft.com/office/drawing/2014/main" xmlns="" id="{DB9806C4-4C5F-D02A-D6B7-94D49E8DF189}"/>
                </a:ext>
              </a:extLst>
            </p:cNvPr>
            <p:cNvCxnSpPr>
              <a:cxnSpLocks noChangeShapeType="1"/>
            </p:cNvCxnSpPr>
            <p:nvPr/>
          </p:nvCxnSpPr>
          <p:spPr bwMode="auto">
            <a:xfrm flipH="1">
              <a:off x="2211522" y="1284898"/>
              <a:ext cx="0" cy="2952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9" name="AutoShape 25">
              <a:extLst>
                <a:ext uri="{FF2B5EF4-FFF2-40B4-BE49-F238E27FC236}">
                  <a16:creationId xmlns:a16="http://schemas.microsoft.com/office/drawing/2014/main" xmlns="" id="{5AC83E43-8E2C-A587-A5CC-2CB2160D578A}"/>
                </a:ext>
              </a:extLst>
            </p:cNvPr>
            <p:cNvCxnSpPr>
              <a:cxnSpLocks noChangeShapeType="1"/>
            </p:cNvCxnSpPr>
            <p:nvPr/>
          </p:nvCxnSpPr>
          <p:spPr bwMode="auto">
            <a:xfrm flipV="1">
              <a:off x="3152140" y="2708954"/>
              <a:ext cx="543560" cy="2744"/>
            </a:xfrm>
            <a:prstGeom prst="curvedConnector3">
              <a:avLst>
                <a:gd name="adj1" fmla="val 5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0" name="Line 19">
              <a:extLst>
                <a:ext uri="{FF2B5EF4-FFF2-40B4-BE49-F238E27FC236}">
                  <a16:creationId xmlns:a16="http://schemas.microsoft.com/office/drawing/2014/main" xmlns="" id="{27F7FC16-17B2-9BC0-E080-246D6660FEEA}"/>
                </a:ext>
              </a:extLst>
            </p:cNvPr>
            <p:cNvCxnSpPr>
              <a:cxnSpLocks noChangeShapeType="1"/>
            </p:cNvCxnSpPr>
            <p:nvPr/>
          </p:nvCxnSpPr>
          <p:spPr bwMode="auto">
            <a:xfrm>
              <a:off x="2206053" y="4471988"/>
              <a:ext cx="1367" cy="3307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 name="Rectangle 50">
              <a:extLst>
                <a:ext uri="{FF2B5EF4-FFF2-40B4-BE49-F238E27FC236}">
                  <a16:creationId xmlns:a16="http://schemas.microsoft.com/office/drawing/2014/main" xmlns="" id="{F9D69A84-F4C6-646B-3EA1-D37193524536}"/>
                </a:ext>
              </a:extLst>
            </p:cNvPr>
            <p:cNvSpPr>
              <a:spLocks noChangeArrowheads="1"/>
            </p:cNvSpPr>
            <p:nvPr/>
          </p:nvSpPr>
          <p:spPr bwMode="auto">
            <a:xfrm>
              <a:off x="1080110" y="4166265"/>
              <a:ext cx="2251886" cy="30572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114300" algn="ctr">
                <a:lnSpc>
                  <a:spcPct val="106000"/>
                </a:lnSpc>
                <a:spcAft>
                  <a:spcPts val="800"/>
                </a:spcAft>
              </a:pPr>
              <a:r>
                <a:rPr lang="en-US" sz="1200">
                  <a:solidFill>
                    <a:srgbClr val="000000"/>
                  </a:solidFill>
                  <a:effectLst/>
                  <a:latin typeface="Times New Roman" panose="02020603050405020304" pitchFamily="18" charset="0"/>
                  <a:ea typeface="Calibri" panose="020F0502020204030204" pitchFamily="34" charset="0"/>
                </a:rPr>
                <a:t>Assess the severity of seepage </a:t>
              </a:r>
              <a:endParaRPr lang="en-IN" sz="1200">
                <a:effectLst/>
                <a:latin typeface="Times New Roman" panose="02020603050405020304" pitchFamily="18" charset="0"/>
                <a:ea typeface="Times New Roman" panose="02020603050405020304" pitchFamily="18" charset="0"/>
              </a:endParaRPr>
            </a:p>
          </p:txBody>
        </p:sp>
        <p:sp>
          <p:nvSpPr>
            <p:cNvPr id="52" name="Oval 51">
              <a:extLst>
                <a:ext uri="{FF2B5EF4-FFF2-40B4-BE49-F238E27FC236}">
                  <a16:creationId xmlns:a16="http://schemas.microsoft.com/office/drawing/2014/main" xmlns="" id="{6AB50250-4E77-2F2A-6EB1-8A6768BC51D3}"/>
                </a:ext>
              </a:extLst>
            </p:cNvPr>
            <p:cNvSpPr>
              <a:spLocks noChangeArrowheads="1"/>
            </p:cNvSpPr>
            <p:nvPr/>
          </p:nvSpPr>
          <p:spPr bwMode="auto">
            <a:xfrm>
              <a:off x="3748087" y="4886125"/>
              <a:ext cx="1414464" cy="709813"/>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6000"/>
                </a:lnSpc>
                <a:spcAft>
                  <a:spcPts val="800"/>
                </a:spcAft>
              </a:pPr>
              <a:r>
                <a:rPr lang="en-US" sz="1200" b="1" dirty="0">
                  <a:effectLst/>
                  <a:latin typeface="Times New Roman" panose="02020603050405020304" pitchFamily="18" charset="0"/>
                  <a:ea typeface="Calibri" panose="020F0502020204030204" pitchFamily="34" charset="0"/>
                </a:rPr>
                <a:t>The pillar is adequate</a:t>
              </a:r>
              <a:endParaRPr lang="en-IN" sz="1200" b="1" dirty="0">
                <a:effectLst/>
                <a:latin typeface="Times New Roman" panose="02020603050405020304" pitchFamily="18" charset="0"/>
                <a:ea typeface="Times New Roman" panose="02020603050405020304" pitchFamily="18" charset="0"/>
              </a:endParaRPr>
            </a:p>
          </p:txBody>
        </p:sp>
        <p:sp>
          <p:nvSpPr>
            <p:cNvPr id="53" name="Oval 52">
              <a:extLst>
                <a:ext uri="{FF2B5EF4-FFF2-40B4-BE49-F238E27FC236}">
                  <a16:creationId xmlns:a16="http://schemas.microsoft.com/office/drawing/2014/main" xmlns="" id="{96A43847-C9BD-AF97-433F-D878CE8DCC34}"/>
                </a:ext>
              </a:extLst>
            </p:cNvPr>
            <p:cNvSpPr>
              <a:spLocks noChangeArrowheads="1"/>
            </p:cNvSpPr>
            <p:nvPr/>
          </p:nvSpPr>
          <p:spPr bwMode="auto">
            <a:xfrm>
              <a:off x="1319213" y="6118322"/>
              <a:ext cx="1785937" cy="63014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6000"/>
                </a:lnSpc>
                <a:spcAft>
                  <a:spcPts val="800"/>
                </a:spcAft>
              </a:pPr>
              <a:r>
                <a:rPr lang="en-US" sz="1200" b="1" dirty="0">
                  <a:effectLst/>
                  <a:latin typeface="Times New Roman" panose="02020603050405020304" pitchFamily="18" charset="0"/>
                  <a:ea typeface="Calibri" panose="020F0502020204030204" pitchFamily="34" charset="0"/>
                </a:rPr>
                <a:t>Pillar size is Inadequate </a:t>
              </a:r>
              <a:endParaRPr lang="en-IN" sz="1200" b="1" dirty="0">
                <a:effectLst/>
                <a:latin typeface="Times New Roman" panose="02020603050405020304" pitchFamily="18" charset="0"/>
                <a:ea typeface="Times New Roman" panose="02020603050405020304" pitchFamily="18" charset="0"/>
              </a:endParaRPr>
            </a:p>
            <a:p>
              <a:pPr algn="ctr">
                <a:lnSpc>
                  <a:spcPct val="105000"/>
                </a:lnSpc>
                <a:spcAft>
                  <a:spcPts val="800"/>
                </a:spcAft>
              </a:pPr>
              <a:r>
                <a:rPr lang="en-US" sz="1200" dirty="0">
                  <a:effectLst/>
                  <a:latin typeface="Times New Roman" panose="020206030504050203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p:txBody>
        </p:sp>
        <p:sp>
          <p:nvSpPr>
            <p:cNvPr id="54" name="Oval 53">
              <a:extLst>
                <a:ext uri="{FF2B5EF4-FFF2-40B4-BE49-F238E27FC236}">
                  <a16:creationId xmlns:a16="http://schemas.microsoft.com/office/drawing/2014/main" xmlns="" id="{8D394292-C15F-C8F6-BF72-845BFC56DEF1}"/>
                </a:ext>
              </a:extLst>
            </p:cNvPr>
            <p:cNvSpPr>
              <a:spLocks noChangeArrowheads="1"/>
            </p:cNvSpPr>
            <p:nvPr/>
          </p:nvSpPr>
          <p:spPr bwMode="auto">
            <a:xfrm>
              <a:off x="3695700" y="2374673"/>
              <a:ext cx="1538287" cy="668562"/>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Liable to piping failure</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n-US" sz="1200" dirty="0">
                  <a:effectLst/>
                  <a:latin typeface="Times New Roman" panose="020206030504050203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p:txBody>
        </p:sp>
      </p:grpSp>
      <p:grpSp>
        <p:nvGrpSpPr>
          <p:cNvPr id="55" name="Canvas 150">
            <a:extLst>
              <a:ext uri="{FF2B5EF4-FFF2-40B4-BE49-F238E27FC236}">
                <a16:creationId xmlns:a16="http://schemas.microsoft.com/office/drawing/2014/main" xmlns="" id="{D858C12E-B750-146C-C034-4C44D1939093}"/>
              </a:ext>
            </a:extLst>
          </p:cNvPr>
          <p:cNvGrpSpPr/>
          <p:nvPr/>
        </p:nvGrpSpPr>
        <p:grpSpPr>
          <a:xfrm>
            <a:off x="-168871" y="132792"/>
            <a:ext cx="7463889" cy="6833870"/>
            <a:chOff x="0" y="0"/>
            <a:chExt cx="7463889" cy="7307580"/>
          </a:xfrm>
        </p:grpSpPr>
        <p:sp>
          <p:nvSpPr>
            <p:cNvPr id="56" name="Rectangle 55">
              <a:extLst>
                <a:ext uri="{FF2B5EF4-FFF2-40B4-BE49-F238E27FC236}">
                  <a16:creationId xmlns:a16="http://schemas.microsoft.com/office/drawing/2014/main" xmlns="" id="{75B45E94-0B23-A41C-FC1A-919D88A4CBF0}"/>
                </a:ext>
              </a:extLst>
            </p:cNvPr>
            <p:cNvSpPr/>
            <p:nvPr/>
          </p:nvSpPr>
          <p:spPr>
            <a:xfrm>
              <a:off x="0" y="0"/>
              <a:ext cx="5543550" cy="7307580"/>
            </a:xfrm>
            <a:prstGeom prst="rect">
              <a:avLst/>
            </a:prstGeom>
            <a:noFill/>
          </p:spPr>
        </p:sp>
        <p:sp>
          <p:nvSpPr>
            <p:cNvPr id="57" name="Oval 56">
              <a:extLst>
                <a:ext uri="{FF2B5EF4-FFF2-40B4-BE49-F238E27FC236}">
                  <a16:creationId xmlns:a16="http://schemas.microsoft.com/office/drawing/2014/main" xmlns="" id="{EE50BEB3-5D3D-5E05-D5E2-343E90081D03}"/>
                </a:ext>
              </a:extLst>
            </p:cNvPr>
            <p:cNvSpPr>
              <a:spLocks noChangeArrowheads="1"/>
            </p:cNvSpPr>
            <p:nvPr/>
          </p:nvSpPr>
          <p:spPr bwMode="auto">
            <a:xfrm>
              <a:off x="784264" y="104985"/>
              <a:ext cx="1524000" cy="4572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Start</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57">
              <a:extLst>
                <a:ext uri="{FF2B5EF4-FFF2-40B4-BE49-F238E27FC236}">
                  <a16:creationId xmlns:a16="http://schemas.microsoft.com/office/drawing/2014/main" xmlns="" id="{700BF538-B251-C1E5-6B26-FE8E4653F7A4}"/>
                </a:ext>
              </a:extLst>
            </p:cNvPr>
            <p:cNvSpPr>
              <a:spLocks noChangeArrowheads="1"/>
            </p:cNvSpPr>
            <p:nvPr/>
          </p:nvSpPr>
          <p:spPr bwMode="auto">
            <a:xfrm>
              <a:off x="629108" y="914322"/>
              <a:ext cx="1839431" cy="35852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Select inputs to the design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xmlns="" id="{3BD0FC50-81CA-6A5F-8A16-CA1B6A471AD4}"/>
                    </a:ext>
                  </a:extLst>
                </p:cNvPr>
                <p:cNvSpPr>
                  <a:spLocks noChangeArrowheads="1"/>
                </p:cNvSpPr>
                <p:nvPr/>
              </p:nvSpPr>
              <p:spPr bwMode="auto">
                <a:xfrm>
                  <a:off x="212142" y="3555232"/>
                  <a:ext cx="2728569" cy="6656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114300" algn="ctr">
                    <a:lnSpc>
                      <a:spcPct val="107000"/>
                    </a:lnSpc>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Mark he width for controlled water seepage corresponding to 5000 GPM/km seepage, </a:t>
                  </a:r>
                  <a14:m>
                    <m:oMath xmlns:m="http://schemas.openxmlformats.org/officeDocument/2006/math">
                      <m:sSub>
                        <m:sSubPr>
                          <m:ctrlPr>
                            <a:rPr lang="en-IN"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US" sz="1100" i="1">
                              <a:effectLst/>
                              <a:latin typeface="Cambria Math" panose="02040503050406030204" pitchFamily="18" charset="0"/>
                              <a:ea typeface="Calibri" panose="020F0502020204030204" pitchFamily="34" charset="0"/>
                              <a:cs typeface="Times New Roman" panose="02020603050405020304" pitchFamily="18" charset="0"/>
                            </a:rPr>
                            <m:t>5000</m:t>
                          </m:r>
                        </m:sub>
                      </m:sSub>
                    </m:oMath>
                  </a14:m>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9" name="Rectangle 58">
                  <a:extLst>
                    <a:ext uri="{FF2B5EF4-FFF2-40B4-BE49-F238E27FC236}">
                      <a16:creationId xmlns:a16="http://schemas.microsoft.com/office/drawing/2014/main" id="{3BD0FC50-81CA-6A5F-8A16-CA1B6A471AD4}"/>
                    </a:ext>
                  </a:extLst>
                </p:cNvPr>
                <p:cNvSpPr>
                  <a:spLocks noRot="1" noChangeAspect="1" noMove="1" noResize="1" noEditPoints="1" noAdjustHandles="1" noChangeArrowheads="1" noChangeShapeType="1" noTextEdit="1"/>
                </p:cNvSpPr>
                <p:nvPr/>
              </p:nvSpPr>
              <p:spPr bwMode="auto">
                <a:xfrm>
                  <a:off x="212142" y="3555232"/>
                  <a:ext cx="2728569" cy="665638"/>
                </a:xfrm>
                <a:prstGeom prst="rect">
                  <a:avLst/>
                </a:prstGeom>
                <a:blipFill>
                  <a:blip r:embed="rId2"/>
                  <a:stretch>
                    <a:fillRect b="-14000"/>
                  </a:stretch>
                </a:blipFill>
                <a:ln w="9525">
                  <a:solidFill>
                    <a:srgbClr val="000000"/>
                  </a:solidFill>
                  <a:miter lim="800000"/>
                  <a:headEnd/>
                  <a:tailEnd/>
                </a:ln>
              </p:spPr>
              <p:txBody>
                <a:bodyPr/>
                <a:lstStyle/>
                <a:p>
                  <a:r>
                    <a:rPr lang="en-US">
                      <a:noFill/>
                    </a:rPr>
                    <a:t> </a:t>
                  </a:r>
                </a:p>
              </p:txBody>
            </p:sp>
          </mc:Fallback>
        </mc:AlternateContent>
        <p:cxnSp>
          <p:nvCxnSpPr>
            <p:cNvPr id="60" name="Line 12">
              <a:extLst>
                <a:ext uri="{FF2B5EF4-FFF2-40B4-BE49-F238E27FC236}">
                  <a16:creationId xmlns:a16="http://schemas.microsoft.com/office/drawing/2014/main" xmlns="" id="{BB9DC14E-CC6C-8C59-E12C-70AD8311026B}"/>
                </a:ext>
              </a:extLst>
            </p:cNvPr>
            <p:cNvCxnSpPr>
              <a:cxnSpLocks noChangeShapeType="1"/>
            </p:cNvCxnSpPr>
            <p:nvPr/>
          </p:nvCxnSpPr>
          <p:spPr bwMode="auto">
            <a:xfrm>
              <a:off x="1554481" y="3200351"/>
              <a:ext cx="0" cy="37345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 name="Line 13">
              <a:extLst>
                <a:ext uri="{FF2B5EF4-FFF2-40B4-BE49-F238E27FC236}">
                  <a16:creationId xmlns:a16="http://schemas.microsoft.com/office/drawing/2014/main" xmlns="" id="{60CA4B7B-3D68-18CA-3541-502569178330}"/>
                </a:ext>
              </a:extLst>
            </p:cNvPr>
            <p:cNvCxnSpPr>
              <a:cxnSpLocks noChangeShapeType="1"/>
            </p:cNvCxnSpPr>
            <p:nvPr/>
          </p:nvCxnSpPr>
          <p:spPr bwMode="auto">
            <a:xfrm>
              <a:off x="1546264" y="562185"/>
              <a:ext cx="2560" cy="3521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xmlns="" id="{4D899CF2-0374-CBB2-A315-34633201D21F}"/>
                    </a:ext>
                  </a:extLst>
                </p:cNvPr>
                <p:cNvSpPr>
                  <a:spLocks noChangeArrowheads="1"/>
                </p:cNvSpPr>
                <p:nvPr/>
              </p:nvSpPr>
              <p:spPr bwMode="auto">
                <a:xfrm>
                  <a:off x="212142" y="2727068"/>
                  <a:ext cx="2684678" cy="4735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6000"/>
                    </a:lnSpc>
                    <a:spcAft>
                      <a:spcPts val="800"/>
                    </a:spcAft>
                  </a:pPr>
                  <a:r>
                    <a:rPr lang="en-US" sz="1200" dirty="0">
                      <a:effectLst/>
                      <a:latin typeface="Times New Roman" panose="02020603050405020304" pitchFamily="18" charset="0"/>
                      <a:ea typeface="Calibri" panose="020F0502020204030204" pitchFamily="34" charset="0"/>
                    </a:rPr>
                    <a:t>Mark the critical width, considering </a:t>
                  </a:r>
                  <a:r>
                    <a:rPr lang="en-US" sz="1200" dirty="0" err="1">
                      <a:effectLst/>
                      <a:latin typeface="Times New Roman" panose="02020603050405020304" pitchFamily="18" charset="0"/>
                      <a:ea typeface="Calibri" panose="020F0502020204030204" pitchFamily="34" charset="0"/>
                    </a:rPr>
                    <a:t>ZoPVS</a:t>
                  </a:r>
                  <a:r>
                    <a:rPr lang="en-US" sz="1200" dirty="0">
                      <a:effectLst/>
                      <a:latin typeface="Times New Roman" panose="02020603050405020304" pitchFamily="18" charset="0"/>
                      <a:ea typeface="Calibri" panose="020F0502020204030204" pitchFamily="34" charset="0"/>
                    </a:rPr>
                    <a:t> of 100 %, </a:t>
                  </a:r>
                  <a14:m>
                    <m:oMath xmlns:m="http://schemas.openxmlformats.org/officeDocument/2006/math">
                      <m:sSub>
                        <m:sSubPr>
                          <m:ctrlPr>
                            <a:rPr lang="en-IN" sz="1200" i="1">
                              <a:effectLst/>
                              <a:latin typeface="Cambria Math" panose="02040503050406030204" pitchFamily="18" charset="0"/>
                              <a:ea typeface="Calibri" panose="020F0502020204030204" pitchFamily="34" charset="0"/>
                            </a:rPr>
                          </m:ctrlPr>
                        </m:sSubPr>
                        <m:e>
                          <m:r>
                            <a:rPr lang="en-US" sz="1200" i="1">
                              <a:effectLst/>
                              <a:latin typeface="Cambria Math" panose="02040503050406030204" pitchFamily="18" charset="0"/>
                              <a:ea typeface="Calibri" panose="020F0502020204030204" pitchFamily="34" charset="0"/>
                            </a:rPr>
                            <m:t>𝑤</m:t>
                          </m:r>
                        </m:e>
                        <m:sub>
                          <m:r>
                            <a:rPr lang="en-US" sz="1200" i="1">
                              <a:effectLst/>
                              <a:latin typeface="Cambria Math" panose="02040503050406030204" pitchFamily="18" charset="0"/>
                              <a:ea typeface="Calibri" panose="020F0502020204030204" pitchFamily="34" charset="0"/>
                            </a:rPr>
                            <m:t>𝑐</m:t>
                          </m:r>
                        </m:sub>
                      </m:sSub>
                    </m:oMath>
                  </a14:m>
                  <a:endParaRPr lang="en-IN" sz="1200" dirty="0">
                    <a:effectLst/>
                    <a:latin typeface="Times New Roman" panose="02020603050405020304" pitchFamily="18" charset="0"/>
                    <a:ea typeface="Times New Roman" panose="02020603050405020304" pitchFamily="18" charset="0"/>
                  </a:endParaRPr>
                </a:p>
                <a:p>
                  <a:pPr algn="ctr">
                    <a:lnSpc>
                      <a:spcPct val="106000"/>
                    </a:lnSpc>
                    <a:spcAft>
                      <a:spcPts val="800"/>
                    </a:spcAft>
                  </a:pPr>
                  <a:r>
                    <a:rPr lang="en-US" sz="1200" dirty="0">
                      <a:effectLst/>
                      <a:latin typeface="Times New Roman" panose="020206030504050203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p:txBody>
            </p:sp>
          </mc:Choice>
          <mc:Fallback xmlns="">
            <p:sp>
              <p:nvSpPr>
                <p:cNvPr id="62" name="Rectangle 61">
                  <a:extLst>
                    <a:ext uri="{FF2B5EF4-FFF2-40B4-BE49-F238E27FC236}">
                      <a16:creationId xmlns:a16="http://schemas.microsoft.com/office/drawing/2014/main" id="{4D899CF2-0374-CBB2-A315-34633201D21F}"/>
                    </a:ext>
                  </a:extLst>
                </p:cNvPr>
                <p:cNvSpPr>
                  <a:spLocks noRot="1" noChangeAspect="1" noMove="1" noResize="1" noEditPoints="1" noAdjustHandles="1" noChangeArrowheads="1" noChangeShapeType="1" noTextEdit="1"/>
                </p:cNvSpPr>
                <p:nvPr/>
              </p:nvSpPr>
              <p:spPr bwMode="auto">
                <a:xfrm>
                  <a:off x="212142" y="2727068"/>
                  <a:ext cx="2684678" cy="473558"/>
                </a:xfrm>
                <a:prstGeom prst="rect">
                  <a:avLst/>
                </a:prstGeom>
                <a:blipFill>
                  <a:blip r:embed="rId3"/>
                  <a:stretch>
                    <a:fillRect t="-2703" b="-13514"/>
                  </a:stretch>
                </a:blipFill>
                <a:ln w="9525">
                  <a:solidFill>
                    <a:srgbClr val="000000"/>
                  </a:solidFill>
                  <a:miter lim="800000"/>
                  <a:headEnd/>
                  <a:tailEnd/>
                </a:ln>
              </p:spPr>
              <p:txBody>
                <a:bodyPr/>
                <a:lstStyle/>
                <a:p>
                  <a:r>
                    <a:rPr lang="en-US">
                      <a:noFill/>
                    </a:rPr>
                    <a:t> </a:t>
                  </a:r>
                </a:p>
              </p:txBody>
            </p:sp>
          </mc:Fallback>
        </mc:AlternateContent>
        <p:cxnSp>
          <p:nvCxnSpPr>
            <p:cNvPr id="63" name="Line 12">
              <a:extLst>
                <a:ext uri="{FF2B5EF4-FFF2-40B4-BE49-F238E27FC236}">
                  <a16:creationId xmlns:a16="http://schemas.microsoft.com/office/drawing/2014/main" xmlns="" id="{0CE3BF7E-E100-B8BF-9501-C63C11C8F0DF}"/>
                </a:ext>
              </a:extLst>
            </p:cNvPr>
            <p:cNvCxnSpPr>
              <a:cxnSpLocks noChangeShapeType="1"/>
            </p:cNvCxnSpPr>
            <p:nvPr/>
          </p:nvCxnSpPr>
          <p:spPr bwMode="auto">
            <a:xfrm>
              <a:off x="2237034" y="1802483"/>
              <a:ext cx="9673" cy="2952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xmlns="" id="{05AFAD41-D1F7-A3A6-7DCF-FBBF5F7897A9}"/>
                    </a:ext>
                  </a:extLst>
                </p:cNvPr>
                <p:cNvSpPr>
                  <a:spLocks noChangeArrowheads="1"/>
                </p:cNvSpPr>
                <p:nvPr/>
              </p:nvSpPr>
              <p:spPr bwMode="auto">
                <a:xfrm>
                  <a:off x="215458" y="4601126"/>
                  <a:ext cx="2725253" cy="6873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57150" algn="ctr">
                    <a:lnSpc>
                      <a:spcPct val="115000"/>
                    </a:lnSpc>
                    <a:spcAft>
                      <a:spcPts val="800"/>
                    </a:spcAft>
                  </a:pPr>
                  <a:r>
                    <a:rPr lang="en-US" sz="1200">
                      <a:solidFill>
                        <a:srgbClr val="000000"/>
                      </a:solidFill>
                      <a:effectLst/>
                      <a:latin typeface="Times New Roman" panose="02020603050405020304" pitchFamily="18" charset="0"/>
                      <a:ea typeface="Calibri" panose="020F0502020204030204" pitchFamily="34" charset="0"/>
                    </a:rPr>
                    <a:t>Mark the rational pillar width between </a:t>
                  </a:r>
                  <a14:m>
                    <m:oMath xmlns:m="http://schemas.openxmlformats.org/officeDocument/2006/math">
                      <m:sSub>
                        <m:sSubPr>
                          <m:ctrlPr>
                            <a:rPr lang="en-IN" sz="1200" i="1">
                              <a:effectLst/>
                              <a:latin typeface="Cambria Math" panose="02040503050406030204" pitchFamily="18" charset="0"/>
                              <a:ea typeface="Calibri" panose="020F0502020204030204" pitchFamily="34" charset="0"/>
                            </a:rPr>
                          </m:ctrlPr>
                        </m:sSubPr>
                        <m:e>
                          <m:r>
                            <a:rPr lang="en-US" sz="1200" i="1">
                              <a:effectLst/>
                              <a:latin typeface="Cambria Math" panose="02040503050406030204" pitchFamily="18" charset="0"/>
                              <a:ea typeface="Calibri" panose="020F0502020204030204" pitchFamily="34" charset="0"/>
                            </a:rPr>
                            <m:t>𝑤</m:t>
                          </m:r>
                        </m:e>
                        <m:sub>
                          <m:r>
                            <a:rPr lang="en-US" sz="1200" i="1">
                              <a:effectLst/>
                              <a:latin typeface="Cambria Math" panose="02040503050406030204" pitchFamily="18" charset="0"/>
                              <a:ea typeface="Calibri" panose="020F0502020204030204" pitchFamily="34" charset="0"/>
                            </a:rPr>
                            <m:t>𝑐</m:t>
                          </m:r>
                        </m:sub>
                      </m:sSub>
                    </m:oMath>
                  </a14:m>
                  <a:r>
                    <a:rPr lang="en-US" sz="1200">
                      <a:effectLst/>
                      <a:latin typeface="Times New Roman" panose="02020603050405020304" pitchFamily="18" charset="0"/>
                      <a:ea typeface="Calibri" panose="020F0502020204030204" pitchFamily="34" charset="0"/>
                    </a:rPr>
                    <a:t> </a:t>
                  </a:r>
                  <a:r>
                    <a:rPr lang="en-US" sz="1200">
                      <a:solidFill>
                        <a:srgbClr val="000000"/>
                      </a:solidFill>
                      <a:effectLst/>
                      <a:latin typeface="Times New Roman" panose="02020603050405020304" pitchFamily="18" charset="0"/>
                      <a:ea typeface="Calibri" panose="020F0502020204030204" pitchFamily="34" charset="0"/>
                    </a:rPr>
                    <a:t>between </a:t>
                  </a:r>
                  <a:r>
                    <a:rPr lang="en-US" sz="1200">
                      <a:effectLst/>
                      <a:latin typeface="Times New Roman" panose="02020603050405020304" pitchFamily="18" charset="0"/>
                      <a:ea typeface="Calibri" panose="020F0502020204030204" pitchFamily="34" charset="0"/>
                    </a:rPr>
                    <a:t> </a:t>
                  </a:r>
                  <a14:m>
                    <m:oMath xmlns:m="http://schemas.openxmlformats.org/officeDocument/2006/math">
                      <m:sSub>
                        <m:sSubPr>
                          <m:ctrlPr>
                            <a:rPr lang="en-IN" sz="1200" i="1">
                              <a:effectLst/>
                              <a:latin typeface="Cambria Math" panose="02040503050406030204" pitchFamily="18" charset="0"/>
                              <a:ea typeface="Calibri" panose="020F0502020204030204" pitchFamily="34" charset="0"/>
                            </a:rPr>
                          </m:ctrlPr>
                        </m:sSubPr>
                        <m:e>
                          <m:r>
                            <a:rPr lang="en-US" sz="1200" i="1">
                              <a:effectLst/>
                              <a:latin typeface="Cambria Math" panose="02040503050406030204" pitchFamily="18" charset="0"/>
                              <a:ea typeface="Calibri" panose="020F0502020204030204" pitchFamily="34" charset="0"/>
                            </a:rPr>
                            <m:t>𝑤</m:t>
                          </m:r>
                        </m:e>
                        <m:sub>
                          <m:r>
                            <a:rPr lang="en-US" sz="1200" i="1">
                              <a:effectLst/>
                              <a:latin typeface="Cambria Math" panose="02040503050406030204" pitchFamily="18" charset="0"/>
                              <a:ea typeface="Calibri" panose="020F0502020204030204" pitchFamily="34" charset="0"/>
                            </a:rPr>
                            <m:t>5000</m:t>
                          </m:r>
                        </m:sub>
                      </m:sSub>
                    </m:oMath>
                  </a14:m>
                  <a:r>
                    <a:rPr lang="en-US" sz="1200">
                      <a:effectLst/>
                      <a:latin typeface="Times New Roman" panose="02020603050405020304" pitchFamily="18" charset="0"/>
                      <a:ea typeface="Calibri" panose="020F0502020204030204" pitchFamily="34" charset="0"/>
                    </a:rPr>
                    <a:t> </a:t>
                  </a:r>
                  <a:r>
                    <a:rPr lang="en-US" sz="1200">
                      <a:solidFill>
                        <a:srgbClr val="000000"/>
                      </a:solidFill>
                      <a:effectLst/>
                      <a:latin typeface="Times New Roman" panose="02020603050405020304" pitchFamily="18" charset="0"/>
                      <a:ea typeface="Calibri" panose="020F0502020204030204" pitchFamily="34" charset="0"/>
                    </a:rPr>
                    <a:t>corresponding to ZoPVS of 50 % </a:t>
                  </a:r>
                  <a:endParaRPr lang="en-IN" sz="1200">
                    <a:effectLst/>
                    <a:latin typeface="Times New Roman" panose="02020603050405020304" pitchFamily="18" charset="0"/>
                    <a:ea typeface="Times New Roman" panose="02020603050405020304" pitchFamily="18" charset="0"/>
                  </a:endParaRPr>
                </a:p>
              </p:txBody>
            </p:sp>
          </mc:Choice>
          <mc:Fallback xmlns="">
            <p:sp>
              <p:nvSpPr>
                <p:cNvPr id="64" name="Rectangle 63">
                  <a:extLst>
                    <a:ext uri="{FF2B5EF4-FFF2-40B4-BE49-F238E27FC236}">
                      <a16:creationId xmlns:a16="http://schemas.microsoft.com/office/drawing/2014/main" id="{05AFAD41-D1F7-A3A6-7DCF-FBBF5F7897A9}"/>
                    </a:ext>
                  </a:extLst>
                </p:cNvPr>
                <p:cNvSpPr>
                  <a:spLocks noRot="1" noChangeAspect="1" noMove="1" noResize="1" noEditPoints="1" noAdjustHandles="1" noChangeArrowheads="1" noChangeShapeType="1" noTextEdit="1"/>
                </p:cNvSpPr>
                <p:nvPr/>
              </p:nvSpPr>
              <p:spPr bwMode="auto">
                <a:xfrm>
                  <a:off x="215458" y="4601126"/>
                  <a:ext cx="2725253" cy="687305"/>
                </a:xfrm>
                <a:prstGeom prst="rect">
                  <a:avLst/>
                </a:prstGeom>
                <a:blipFill>
                  <a:blip r:embed="rId4"/>
                  <a:stretch>
                    <a:fillRect b="-17308"/>
                  </a:stretch>
                </a:blipFill>
                <a:ln w="9525">
                  <a:solidFill>
                    <a:srgbClr val="000000"/>
                  </a:solidFill>
                  <a:miter lim="800000"/>
                  <a:headEnd/>
                  <a:tailEnd/>
                </a:ln>
              </p:spPr>
              <p:txBody>
                <a:bodyPr/>
                <a:lstStyle/>
                <a:p>
                  <a:r>
                    <a:rPr lang="en-US">
                      <a:noFill/>
                    </a:rPr>
                    <a:t> </a:t>
                  </a:r>
                </a:p>
              </p:txBody>
            </p:sp>
          </mc:Fallback>
        </mc:AlternateContent>
        <p:cxnSp>
          <p:nvCxnSpPr>
            <p:cNvPr id="65" name="Line 12">
              <a:extLst>
                <a:ext uri="{FF2B5EF4-FFF2-40B4-BE49-F238E27FC236}">
                  <a16:creationId xmlns:a16="http://schemas.microsoft.com/office/drawing/2014/main" xmlns="" id="{C853705C-8CEF-4F5F-8AEB-E1169DE4539B}"/>
                </a:ext>
              </a:extLst>
            </p:cNvPr>
            <p:cNvCxnSpPr>
              <a:cxnSpLocks noChangeShapeType="1"/>
            </p:cNvCxnSpPr>
            <p:nvPr/>
          </p:nvCxnSpPr>
          <p:spPr bwMode="auto">
            <a:xfrm>
              <a:off x="1576427" y="4220870"/>
              <a:ext cx="1658" cy="38025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 name="AutoShape 25">
              <a:extLst>
                <a:ext uri="{FF2B5EF4-FFF2-40B4-BE49-F238E27FC236}">
                  <a16:creationId xmlns:a16="http://schemas.microsoft.com/office/drawing/2014/main" xmlns="" id="{1F0C389F-54E4-860A-3588-AB50B1FA0554}"/>
                </a:ext>
              </a:extLst>
            </p:cNvPr>
            <p:cNvCxnSpPr>
              <a:cxnSpLocks noChangeShapeType="1"/>
            </p:cNvCxnSpPr>
            <p:nvPr/>
          </p:nvCxnSpPr>
          <p:spPr bwMode="auto">
            <a:xfrm rot="10800000" flipV="1">
              <a:off x="2940711" y="4941821"/>
              <a:ext cx="368992" cy="2957"/>
            </a:xfrm>
            <a:prstGeom prst="curvedConnector3">
              <a:avLst>
                <a:gd name="adj1" fmla="val 5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7" name="Line 12">
              <a:extLst>
                <a:ext uri="{FF2B5EF4-FFF2-40B4-BE49-F238E27FC236}">
                  <a16:creationId xmlns:a16="http://schemas.microsoft.com/office/drawing/2014/main" xmlns="" id="{AAB7E0AF-56E6-3F9E-8E40-8890F11ABC69}"/>
                </a:ext>
              </a:extLst>
            </p:cNvPr>
            <p:cNvCxnSpPr>
              <a:cxnSpLocks noChangeShapeType="1"/>
            </p:cNvCxnSpPr>
            <p:nvPr/>
          </p:nvCxnSpPr>
          <p:spPr bwMode="auto">
            <a:xfrm flipH="1">
              <a:off x="1576423" y="5288431"/>
              <a:ext cx="1662" cy="40765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8" name="Rectangle 67">
              <a:extLst>
                <a:ext uri="{FF2B5EF4-FFF2-40B4-BE49-F238E27FC236}">
                  <a16:creationId xmlns:a16="http://schemas.microsoft.com/office/drawing/2014/main" xmlns="" id="{ACE1DEFC-B457-721F-A59B-40EC00BAE485}"/>
                </a:ext>
              </a:extLst>
            </p:cNvPr>
            <p:cNvSpPr>
              <a:spLocks noChangeArrowheads="1"/>
            </p:cNvSpPr>
            <p:nvPr/>
          </p:nvSpPr>
          <p:spPr bwMode="auto">
            <a:xfrm flipH="1">
              <a:off x="212139" y="5696085"/>
              <a:ext cx="2728569" cy="6461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6000"/>
                </a:lnSpc>
                <a:spcAft>
                  <a:spcPts val="800"/>
                </a:spcAft>
              </a:pPr>
              <a:r>
                <a:rPr lang="en-US" sz="1200" dirty="0">
                  <a:effectLst/>
                  <a:latin typeface="Times New Roman" panose="02020603050405020304" pitchFamily="18" charset="0"/>
                  <a:ea typeface="Calibri" panose="020F0502020204030204" pitchFamily="34" charset="0"/>
                </a:rPr>
                <a:t>Obtain the desired water head for Controlled Seepage through rational pillar width</a:t>
              </a:r>
            </a:p>
            <a:p>
              <a:pPr marL="54610" algn="ctr">
                <a:lnSpc>
                  <a:spcPct val="115000"/>
                </a:lnSpc>
                <a:spcAft>
                  <a:spcPts val="800"/>
                </a:spcAft>
              </a:pPr>
              <a:endParaRPr lang="en-IN" sz="1200" dirty="0">
                <a:effectLst/>
                <a:latin typeface="Times New Roman" panose="02020603050405020304" pitchFamily="18" charset="0"/>
                <a:ea typeface="Times New Roman" panose="02020603050405020304" pitchFamily="18" charset="0"/>
              </a:endParaRPr>
            </a:p>
          </p:txBody>
        </p:sp>
        <p:sp>
          <p:nvSpPr>
            <p:cNvPr id="69" name="Rectangle 68">
              <a:extLst>
                <a:ext uri="{FF2B5EF4-FFF2-40B4-BE49-F238E27FC236}">
                  <a16:creationId xmlns:a16="http://schemas.microsoft.com/office/drawing/2014/main" xmlns="" id="{9B9DF5F8-F4DF-3D7A-84EF-5896D81B3AB4}"/>
                </a:ext>
              </a:extLst>
            </p:cNvPr>
            <p:cNvSpPr>
              <a:spLocks noChangeArrowheads="1"/>
            </p:cNvSpPr>
            <p:nvPr/>
          </p:nvSpPr>
          <p:spPr bwMode="auto">
            <a:xfrm>
              <a:off x="3233319" y="2"/>
              <a:ext cx="4230570" cy="28953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42900" lvl="0" indent="-342900" algn="just">
                <a:spcAft>
                  <a:spcPts val="800"/>
                </a:spcAft>
                <a:buFont typeface="Wingdings" pitchFamily="2" charset="2"/>
                <a:buChar char=""/>
              </a:pPr>
              <a:r>
                <a:rPr lang="en-US" sz="1200" dirty="0">
                  <a:solidFill>
                    <a:srgbClr val="002060"/>
                  </a:solidFill>
                  <a:effectLst/>
                  <a:latin typeface="Times New Roman" panose="02020603050405020304" pitchFamily="18" charset="0"/>
                  <a:ea typeface="Times New Roman" panose="02020603050405020304" pitchFamily="18" charset="0"/>
                </a:rPr>
                <a:t>in-situ horizontal stresses of coal, immediate roof and floor</a:t>
              </a:r>
              <a:endParaRPr lang="en-IN" sz="1200" dirty="0">
                <a:effectLst/>
                <a:latin typeface="Times New Roman" panose="02020603050405020304" pitchFamily="18" charset="0"/>
                <a:ea typeface="Times New Roman" panose="02020603050405020304" pitchFamily="18" charset="0"/>
              </a:endParaRPr>
            </a:p>
            <a:p>
              <a:pPr marL="342900" lvl="0" indent="-342900" algn="just">
                <a:spcAft>
                  <a:spcPts val="800"/>
                </a:spcAft>
                <a:buFont typeface="Wingdings" pitchFamily="2" charset="2"/>
                <a:buChar char=""/>
              </a:pPr>
              <a:r>
                <a:rPr lang="en-US" sz="1200" dirty="0">
                  <a:solidFill>
                    <a:srgbClr val="002060"/>
                  </a:solidFill>
                  <a:effectLst/>
                  <a:latin typeface="Times New Roman" panose="02020603050405020304" pitchFamily="18" charset="0"/>
                  <a:ea typeface="Times New Roman" panose="02020603050405020304" pitchFamily="18" charset="0"/>
                </a:rPr>
                <a:t>in-situ permeability of coal, immediate roof and floor</a:t>
              </a:r>
              <a:endParaRPr lang="en-IN" sz="1200" dirty="0">
                <a:effectLst/>
                <a:latin typeface="Times New Roman" panose="02020603050405020304" pitchFamily="18" charset="0"/>
                <a:ea typeface="Times New Roman" panose="02020603050405020304" pitchFamily="18" charset="0"/>
              </a:endParaRPr>
            </a:p>
            <a:p>
              <a:pPr marL="342900" lvl="0" indent="-342900" algn="just">
                <a:spcAft>
                  <a:spcPts val="800"/>
                </a:spcAft>
                <a:buFont typeface="Wingdings" pitchFamily="2" charset="2"/>
                <a:buChar char=""/>
              </a:pPr>
              <a:r>
                <a:rPr lang="en-US" sz="1200" dirty="0">
                  <a:solidFill>
                    <a:srgbClr val="002060"/>
                  </a:solidFill>
                  <a:effectLst/>
                  <a:latin typeface="Times New Roman" panose="02020603050405020304" pitchFamily="18" charset="0"/>
                  <a:ea typeface="Times New Roman" panose="02020603050405020304" pitchFamily="18" charset="0"/>
                </a:rPr>
                <a:t>modulus of elasticity of immediate roof/floor and coal </a:t>
              </a:r>
              <a:endParaRPr lang="en-IN" sz="1200" dirty="0">
                <a:effectLst/>
                <a:latin typeface="Times New Roman" panose="02020603050405020304" pitchFamily="18" charset="0"/>
                <a:ea typeface="Times New Roman" panose="02020603050405020304" pitchFamily="18" charset="0"/>
              </a:endParaRPr>
            </a:p>
            <a:p>
              <a:pPr marL="342900" lvl="0" indent="-342900" algn="just">
                <a:spcAft>
                  <a:spcPts val="800"/>
                </a:spcAft>
                <a:buFont typeface="Wingdings" pitchFamily="2" charset="2"/>
                <a:buChar char=""/>
              </a:pPr>
              <a:r>
                <a:rPr lang="en-US" sz="1200" dirty="0">
                  <a:solidFill>
                    <a:srgbClr val="002060"/>
                  </a:solidFill>
                  <a:effectLst/>
                  <a:latin typeface="Times New Roman" panose="02020603050405020304" pitchFamily="18" charset="0"/>
                  <a:ea typeface="Times New Roman" panose="02020603050405020304" pitchFamily="18" charset="0"/>
                </a:rPr>
                <a:t>compressive and tensile strength of immediate roof/floor and coal </a:t>
              </a:r>
              <a:endParaRPr lang="en-IN" sz="1200" dirty="0">
                <a:effectLst/>
                <a:latin typeface="Times New Roman" panose="02020603050405020304" pitchFamily="18" charset="0"/>
                <a:ea typeface="Times New Roman" panose="02020603050405020304" pitchFamily="18" charset="0"/>
              </a:endParaRPr>
            </a:p>
            <a:p>
              <a:pPr marL="342900" lvl="0" indent="-342900" algn="just">
                <a:spcAft>
                  <a:spcPts val="800"/>
                </a:spcAft>
                <a:buFont typeface="Wingdings" pitchFamily="2" charset="2"/>
                <a:buChar char=""/>
              </a:pPr>
              <a:r>
                <a:rPr lang="en-US" sz="1200" dirty="0">
                  <a:solidFill>
                    <a:srgbClr val="002060"/>
                  </a:solidFill>
                  <a:effectLst/>
                  <a:latin typeface="Times New Roman" panose="02020603050405020304" pitchFamily="18" charset="0"/>
                  <a:ea typeface="Times New Roman" panose="02020603050405020304" pitchFamily="18" charset="0"/>
                </a:rPr>
                <a:t>depth of working</a:t>
              </a:r>
              <a:endParaRPr lang="en-IN" sz="1200" dirty="0">
                <a:effectLst/>
                <a:latin typeface="Times New Roman" panose="02020603050405020304" pitchFamily="18" charset="0"/>
                <a:ea typeface="Times New Roman" panose="02020603050405020304" pitchFamily="18" charset="0"/>
              </a:endParaRPr>
            </a:p>
            <a:p>
              <a:pPr marL="342900" lvl="0" indent="-342900" algn="just">
                <a:spcAft>
                  <a:spcPts val="800"/>
                </a:spcAft>
                <a:buFont typeface="Wingdings" pitchFamily="2" charset="2"/>
                <a:buChar char=""/>
              </a:pPr>
              <a:r>
                <a:rPr lang="en-US" sz="1200" dirty="0">
                  <a:solidFill>
                    <a:srgbClr val="002060"/>
                  </a:solidFill>
                  <a:effectLst/>
                  <a:latin typeface="Times New Roman" panose="02020603050405020304" pitchFamily="18" charset="0"/>
                  <a:ea typeface="Times New Roman" panose="02020603050405020304" pitchFamily="18" charset="0"/>
                </a:rPr>
                <a:t> extraction ratio </a:t>
              </a:r>
              <a:endParaRPr lang="en-IN" sz="1200" dirty="0">
                <a:effectLst/>
                <a:latin typeface="Times New Roman" panose="02020603050405020304" pitchFamily="18" charset="0"/>
                <a:ea typeface="Times New Roman" panose="02020603050405020304" pitchFamily="18" charset="0"/>
              </a:endParaRPr>
            </a:p>
            <a:p>
              <a:pPr marL="342900" lvl="0" indent="-342900" algn="just">
                <a:spcAft>
                  <a:spcPts val="800"/>
                </a:spcAft>
                <a:buFont typeface="Wingdings" pitchFamily="2" charset="2"/>
                <a:buChar char=""/>
              </a:pPr>
              <a:r>
                <a:rPr lang="en-US" sz="1200" dirty="0">
                  <a:solidFill>
                    <a:srgbClr val="002060"/>
                  </a:solidFill>
                  <a:effectLst/>
                  <a:latin typeface="Times New Roman" panose="02020603050405020304" pitchFamily="18" charset="0"/>
                  <a:ea typeface="Times New Roman" panose="02020603050405020304" pitchFamily="18" charset="0"/>
                </a:rPr>
                <a:t>water </a:t>
              </a:r>
              <a:r>
                <a:rPr lang="en-US" sz="1200" dirty="0" smtClean="0">
                  <a:solidFill>
                    <a:srgbClr val="002060"/>
                  </a:solidFill>
                  <a:effectLst/>
                  <a:latin typeface="Times New Roman" panose="02020603050405020304" pitchFamily="18" charset="0"/>
                  <a:ea typeface="Times New Roman" panose="02020603050405020304" pitchFamily="18" charset="0"/>
                </a:rPr>
                <a:t>head</a:t>
              </a:r>
            </a:p>
            <a:p>
              <a:pPr marL="342900" lvl="0" indent="-342900" algn="just">
                <a:spcAft>
                  <a:spcPts val="800"/>
                </a:spcAft>
                <a:buFont typeface="Wingdings" pitchFamily="2" charset="2"/>
                <a:buChar char=""/>
              </a:pPr>
              <a:r>
                <a:rPr lang="en-US" sz="1200" dirty="0" smtClean="0">
                  <a:solidFill>
                    <a:srgbClr val="002060"/>
                  </a:solidFill>
                  <a:effectLst/>
                  <a:latin typeface="Times New Roman" panose="02020603050405020304" pitchFamily="18" charset="0"/>
                  <a:ea typeface="Times New Roman" panose="02020603050405020304" pitchFamily="18" charset="0"/>
                </a:rPr>
                <a:t> </a:t>
              </a:r>
              <a:r>
                <a:rPr lang="en-US" sz="1200" dirty="0">
                  <a:solidFill>
                    <a:srgbClr val="002060"/>
                  </a:solidFill>
                  <a:effectLst/>
                  <a:latin typeface="Times New Roman" panose="02020603050405020304" pitchFamily="18" charset="0"/>
                  <a:ea typeface="Times New Roman" panose="02020603050405020304" pitchFamily="18" charset="0"/>
                </a:rPr>
                <a:t>horizontal stress</a:t>
              </a:r>
              <a:endParaRPr lang="en-IN" sz="1200" dirty="0">
                <a:effectLst/>
                <a:latin typeface="Times New Roman" panose="02020603050405020304" pitchFamily="18" charset="0"/>
                <a:ea typeface="Times New Roman" panose="02020603050405020304" pitchFamily="18" charset="0"/>
              </a:endParaRPr>
            </a:p>
            <a:p>
              <a:pPr marL="342900" lvl="0" indent="-342900" algn="just">
                <a:spcAft>
                  <a:spcPts val="800"/>
                </a:spcAft>
                <a:buFont typeface="Wingdings" pitchFamily="2" charset="2"/>
                <a:buChar char=""/>
              </a:pPr>
              <a:r>
                <a:rPr lang="en-US" sz="1200" dirty="0">
                  <a:solidFill>
                    <a:srgbClr val="002060"/>
                  </a:solidFill>
                  <a:effectLst/>
                  <a:latin typeface="Times New Roman" panose="02020603050405020304" pitchFamily="18" charset="0"/>
                  <a:ea typeface="Times New Roman" panose="02020603050405020304" pitchFamily="18" charset="0"/>
                </a:rPr>
                <a:t>pillar width</a:t>
              </a:r>
              <a:endParaRPr lang="en-IN" sz="1200" dirty="0">
                <a:effectLst/>
                <a:latin typeface="Times New Roman" panose="02020603050405020304" pitchFamily="18" charset="0"/>
                <a:ea typeface="Times New Roman" panose="02020603050405020304" pitchFamily="18" charset="0"/>
              </a:endParaRPr>
            </a:p>
          </p:txBody>
        </p:sp>
        <p:sp>
          <p:nvSpPr>
            <p:cNvPr id="70" name="Rectangle 69">
              <a:extLst>
                <a:ext uri="{FF2B5EF4-FFF2-40B4-BE49-F238E27FC236}">
                  <a16:creationId xmlns:a16="http://schemas.microsoft.com/office/drawing/2014/main" xmlns="" id="{79869A77-E3BD-09AB-C10D-11BE7FAE0E0D}"/>
                </a:ext>
              </a:extLst>
            </p:cNvPr>
            <p:cNvSpPr>
              <a:spLocks noChangeArrowheads="1"/>
            </p:cNvSpPr>
            <p:nvPr/>
          </p:nvSpPr>
          <p:spPr bwMode="auto">
            <a:xfrm>
              <a:off x="212142" y="1679038"/>
              <a:ext cx="2684677" cy="632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5000"/>
                </a:lnSpc>
                <a:spcAft>
                  <a:spcPts val="800"/>
                </a:spcAft>
              </a:pPr>
              <a:r>
                <a:rPr lang="en-US" sz="1200">
                  <a:effectLst/>
                  <a:latin typeface="Times New Roman" panose="02020603050405020304" pitchFamily="18" charset="0"/>
                  <a:ea typeface="Calibri" panose="020F0502020204030204" pitchFamily="34" charset="0"/>
                </a:rPr>
                <a:t>Obtain the characteristic curve of ZoPVS and rate of water seepage for variable pillar width</a:t>
              </a:r>
              <a:endParaRPr lang="en-IN" sz="1200">
                <a:effectLst/>
                <a:latin typeface="Times New Roman" panose="02020603050405020304" pitchFamily="18" charset="0"/>
                <a:ea typeface="Times New Roman" panose="02020603050405020304" pitchFamily="18" charset="0"/>
              </a:endParaRPr>
            </a:p>
          </p:txBody>
        </p:sp>
        <p:sp>
          <p:nvSpPr>
            <p:cNvPr id="71" name="Oval 70">
              <a:extLst>
                <a:ext uri="{FF2B5EF4-FFF2-40B4-BE49-F238E27FC236}">
                  <a16:creationId xmlns:a16="http://schemas.microsoft.com/office/drawing/2014/main" xmlns="" id="{1D7C045B-C5AE-096D-9D22-5581A50911D2}"/>
                </a:ext>
              </a:extLst>
            </p:cNvPr>
            <p:cNvSpPr>
              <a:spLocks noChangeArrowheads="1"/>
            </p:cNvSpPr>
            <p:nvPr/>
          </p:nvSpPr>
          <p:spPr bwMode="auto">
            <a:xfrm>
              <a:off x="825925" y="6660010"/>
              <a:ext cx="1524000" cy="4565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6000"/>
                </a:lnSpc>
                <a:spcAft>
                  <a:spcPts val="800"/>
                </a:spcAft>
              </a:pPr>
              <a:r>
                <a:rPr lang="en-US" sz="1200">
                  <a:effectLst/>
                  <a:latin typeface="Times New Roman" panose="02020603050405020304" pitchFamily="18" charset="0"/>
                  <a:ea typeface="Calibri" panose="020F0502020204030204" pitchFamily="34" charset="0"/>
                </a:rPr>
                <a:t>End</a:t>
              </a:r>
              <a:endParaRPr lang="en-IN" sz="1200">
                <a:effectLst/>
                <a:latin typeface="Times New Roman" panose="02020603050405020304" pitchFamily="18" charset="0"/>
                <a:ea typeface="Times New Roman" panose="02020603050405020304" pitchFamily="18" charset="0"/>
              </a:endParaRPr>
            </a:p>
          </p:txBody>
        </p:sp>
        <p:cxnSp>
          <p:nvCxnSpPr>
            <p:cNvPr id="72" name="Line 12">
              <a:extLst>
                <a:ext uri="{FF2B5EF4-FFF2-40B4-BE49-F238E27FC236}">
                  <a16:creationId xmlns:a16="http://schemas.microsoft.com/office/drawing/2014/main" xmlns="" id="{43C20351-C2ED-3E14-5C43-5F4ABDBB207B}"/>
                </a:ext>
              </a:extLst>
            </p:cNvPr>
            <p:cNvCxnSpPr>
              <a:cxnSpLocks noChangeShapeType="1"/>
            </p:cNvCxnSpPr>
            <p:nvPr/>
          </p:nvCxnSpPr>
          <p:spPr bwMode="auto">
            <a:xfrm>
              <a:off x="1576423" y="6342279"/>
              <a:ext cx="0" cy="31773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3" name="Line 12">
              <a:extLst>
                <a:ext uri="{FF2B5EF4-FFF2-40B4-BE49-F238E27FC236}">
                  <a16:creationId xmlns:a16="http://schemas.microsoft.com/office/drawing/2014/main" xmlns="" id="{0AFDD9E9-04CA-2F04-528B-61F401F7A6CC}"/>
                </a:ext>
              </a:extLst>
            </p:cNvPr>
            <p:cNvCxnSpPr>
              <a:cxnSpLocks noChangeShapeType="1"/>
            </p:cNvCxnSpPr>
            <p:nvPr/>
          </p:nvCxnSpPr>
          <p:spPr bwMode="auto">
            <a:xfrm>
              <a:off x="1548824" y="1272845"/>
              <a:ext cx="5657" cy="40619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4" name="Line 12">
              <a:extLst>
                <a:ext uri="{FF2B5EF4-FFF2-40B4-BE49-F238E27FC236}">
                  <a16:creationId xmlns:a16="http://schemas.microsoft.com/office/drawing/2014/main" xmlns="" id="{54403826-9A76-3D56-F60B-0122FF4F4084}"/>
                </a:ext>
              </a:extLst>
            </p:cNvPr>
            <p:cNvCxnSpPr>
              <a:cxnSpLocks noChangeShapeType="1"/>
              <a:endCxn id="62" idx="0"/>
            </p:cNvCxnSpPr>
            <p:nvPr/>
          </p:nvCxnSpPr>
          <p:spPr bwMode="auto">
            <a:xfrm>
              <a:off x="1554481" y="2311580"/>
              <a:ext cx="0" cy="4154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5" name="AutoShape 25">
              <a:extLst>
                <a:ext uri="{FF2B5EF4-FFF2-40B4-BE49-F238E27FC236}">
                  <a16:creationId xmlns:a16="http://schemas.microsoft.com/office/drawing/2014/main" xmlns="" id="{3D6A819A-531E-EDD1-67FB-2052530232D9}"/>
                </a:ext>
              </a:extLst>
            </p:cNvPr>
            <p:cNvCxnSpPr>
              <a:cxnSpLocks noChangeShapeType="1"/>
            </p:cNvCxnSpPr>
            <p:nvPr/>
          </p:nvCxnSpPr>
          <p:spPr bwMode="auto">
            <a:xfrm rot="10800000">
              <a:off x="2468539" y="1093585"/>
              <a:ext cx="764780" cy="534049"/>
            </a:xfrm>
            <a:prstGeom prst="curvedConnector3">
              <a:avLst>
                <a:gd name="adj1" fmla="val 5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76" name="Group 75">
              <a:extLst>
                <a:ext uri="{FF2B5EF4-FFF2-40B4-BE49-F238E27FC236}">
                  <a16:creationId xmlns:a16="http://schemas.microsoft.com/office/drawing/2014/main" xmlns="" id="{E25AE50B-80F6-B78D-FFA1-DF96091D9D89}"/>
                </a:ext>
              </a:extLst>
            </p:cNvPr>
            <p:cNvGrpSpPr/>
            <p:nvPr/>
          </p:nvGrpSpPr>
          <p:grpSpPr>
            <a:xfrm>
              <a:off x="3309703" y="3795263"/>
              <a:ext cx="2233847" cy="2293117"/>
              <a:chOff x="3309703" y="3823838"/>
              <a:chExt cx="2233847" cy="2293117"/>
            </a:xfrm>
          </p:grpSpPr>
          <p:grpSp>
            <p:nvGrpSpPr>
              <p:cNvPr id="77" name="Group 76">
                <a:extLst>
                  <a:ext uri="{FF2B5EF4-FFF2-40B4-BE49-F238E27FC236}">
                    <a16:creationId xmlns:a16="http://schemas.microsoft.com/office/drawing/2014/main" xmlns="" id="{5BA7DCFA-D933-3338-E319-544E746063BF}"/>
                  </a:ext>
                </a:extLst>
              </p:cNvPr>
              <p:cNvGrpSpPr/>
              <p:nvPr/>
            </p:nvGrpSpPr>
            <p:grpSpPr>
              <a:xfrm>
                <a:off x="3309703" y="3823838"/>
                <a:ext cx="2233847" cy="2293117"/>
                <a:chOff x="3142157" y="3728377"/>
                <a:chExt cx="2233847" cy="2293117"/>
              </a:xfrm>
            </p:grpSpPr>
            <p:sp>
              <p:nvSpPr>
                <p:cNvPr id="81" name="Oval 80">
                  <a:extLst>
                    <a:ext uri="{FF2B5EF4-FFF2-40B4-BE49-F238E27FC236}">
                      <a16:creationId xmlns:a16="http://schemas.microsoft.com/office/drawing/2014/main" xmlns="" id="{D40CBDAB-092E-1755-2703-57B863EB3AE5}"/>
                    </a:ext>
                  </a:extLst>
                </p:cNvPr>
                <p:cNvSpPr>
                  <a:spLocks noChangeArrowheads="1"/>
                </p:cNvSpPr>
                <p:nvPr/>
              </p:nvSpPr>
              <p:spPr bwMode="auto">
                <a:xfrm>
                  <a:off x="3142157" y="3728377"/>
                  <a:ext cx="2233847" cy="229311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ct val="106000"/>
                    </a:lnSpc>
                    <a:spcAft>
                      <a:spcPts val="800"/>
                    </a:spcAft>
                  </a:pPr>
                  <a:r>
                    <a:rPr lang="en-US" sz="1200">
                      <a:effectLst/>
                      <a:latin typeface="Times New Roman" panose="02020603050405020304" pitchFamily="18" charset="0"/>
                      <a:ea typeface="Times New Roman" panose="02020603050405020304" pitchFamily="18" charset="0"/>
                    </a:rPr>
                    <a:t> </a:t>
                  </a:r>
                  <a:endParaRPr lang="en-IN" sz="1200">
                    <a:effectLst/>
                    <a:latin typeface="Times New Roman" panose="02020603050405020304" pitchFamily="18" charset="0"/>
                    <a:ea typeface="Times New Roman" panose="02020603050405020304" pitchFamily="18" charset="0"/>
                  </a:endParaRPr>
                </a:p>
              </p:txBody>
            </p:sp>
            <p:grpSp>
              <p:nvGrpSpPr>
                <p:cNvPr id="82" name="Group 81">
                  <a:extLst>
                    <a:ext uri="{FF2B5EF4-FFF2-40B4-BE49-F238E27FC236}">
                      <a16:creationId xmlns:a16="http://schemas.microsoft.com/office/drawing/2014/main" xmlns="" id="{EA495CB0-DD5C-6246-CDB7-299A813BC76F}"/>
                    </a:ext>
                  </a:extLst>
                </p:cNvPr>
                <p:cNvGrpSpPr/>
                <p:nvPr/>
              </p:nvGrpSpPr>
              <p:grpSpPr>
                <a:xfrm>
                  <a:off x="3240926" y="3905447"/>
                  <a:ext cx="2006047" cy="1928693"/>
                  <a:chOff x="3431189" y="3905447"/>
                  <a:chExt cx="2006047" cy="1928693"/>
                </a:xfrm>
              </p:grpSpPr>
              <p:grpSp>
                <p:nvGrpSpPr>
                  <p:cNvPr id="83" name="Group 82">
                    <a:extLst>
                      <a:ext uri="{FF2B5EF4-FFF2-40B4-BE49-F238E27FC236}">
                        <a16:creationId xmlns:a16="http://schemas.microsoft.com/office/drawing/2014/main" xmlns="" id="{11A2A0E0-BF4B-518F-A803-4E3FF15C9584}"/>
                      </a:ext>
                    </a:extLst>
                  </p:cNvPr>
                  <p:cNvGrpSpPr/>
                  <p:nvPr/>
                </p:nvGrpSpPr>
                <p:grpSpPr>
                  <a:xfrm>
                    <a:off x="3431189" y="3988895"/>
                    <a:ext cx="1879724" cy="1845245"/>
                    <a:chOff x="3841696" y="2357687"/>
                    <a:chExt cx="1457807" cy="1440710"/>
                  </a:xfrm>
                </p:grpSpPr>
                <p:sp>
                  <p:nvSpPr>
                    <p:cNvPr id="91" name="Text Box 66">
                      <a:extLst>
                        <a:ext uri="{FF2B5EF4-FFF2-40B4-BE49-F238E27FC236}">
                          <a16:creationId xmlns:a16="http://schemas.microsoft.com/office/drawing/2014/main" xmlns="" id="{4A70DABE-6B00-6E9D-5787-83A4DA429D06}"/>
                        </a:ext>
                      </a:extLst>
                    </p:cNvPr>
                    <p:cNvSpPr txBox="1"/>
                    <p:nvPr/>
                  </p:nvSpPr>
                  <p:spPr>
                    <a:xfrm>
                      <a:off x="4239374" y="3615754"/>
                      <a:ext cx="874580" cy="1826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en-US" sz="1200" b="1">
                          <a:effectLst/>
                          <a:latin typeface="Times New Roman" panose="02020603050405020304" pitchFamily="18" charset="0"/>
                          <a:ea typeface="Calibri" panose="020F0502020204030204" pitchFamily="34" charset="0"/>
                        </a:rPr>
                        <a:t>PWBP width</a:t>
                      </a:r>
                      <a:endParaRPr lang="en-IN" sz="1200">
                        <a:effectLst/>
                        <a:latin typeface="Times New Roman" panose="02020603050405020304" pitchFamily="18" charset="0"/>
                        <a:ea typeface="Times New Roman" panose="02020603050405020304" pitchFamily="18" charset="0"/>
                      </a:endParaRPr>
                    </a:p>
                  </p:txBody>
                </p:sp>
                <p:cxnSp>
                  <p:nvCxnSpPr>
                    <p:cNvPr id="92" name="Straight Arrow Connector 91">
                      <a:extLst>
                        <a:ext uri="{FF2B5EF4-FFF2-40B4-BE49-F238E27FC236}">
                          <a16:creationId xmlns:a16="http://schemas.microsoft.com/office/drawing/2014/main" xmlns="" id="{04645FC5-153E-72C8-DF24-3089A49A236A}"/>
                        </a:ext>
                      </a:extLst>
                    </p:cNvPr>
                    <p:cNvCxnSpPr/>
                    <p:nvPr/>
                  </p:nvCxnSpPr>
                  <p:spPr>
                    <a:xfrm flipV="1">
                      <a:off x="3927903" y="3516922"/>
                      <a:ext cx="1371600" cy="0"/>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xmlns="" id="{609B9682-6D0A-50C6-49DB-C4DDC551BB63}"/>
                        </a:ext>
                      </a:extLst>
                    </p:cNvPr>
                    <p:cNvCxnSpPr/>
                    <p:nvPr/>
                  </p:nvCxnSpPr>
                  <p:spPr>
                    <a:xfrm rot="16200000" flipV="1">
                      <a:off x="3446017" y="3043487"/>
                      <a:ext cx="1371600" cy="0"/>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Freeform 93">
                      <a:extLst>
                        <a:ext uri="{FF2B5EF4-FFF2-40B4-BE49-F238E27FC236}">
                          <a16:creationId xmlns:a16="http://schemas.microsoft.com/office/drawing/2014/main" xmlns="" id="{89942FC4-BEA6-CA34-996F-FDF4D3CE664A}"/>
                        </a:ext>
                      </a:extLst>
                    </p:cNvPr>
                    <p:cNvSpPr/>
                    <p:nvPr/>
                  </p:nvSpPr>
                  <p:spPr>
                    <a:xfrm>
                      <a:off x="4222637" y="2517101"/>
                      <a:ext cx="891317" cy="839022"/>
                    </a:xfrm>
                    <a:custGeom>
                      <a:avLst/>
                      <a:gdLst>
                        <a:gd name="connsiteX0" fmla="*/ 0 w 1003374"/>
                        <a:gd name="connsiteY0" fmla="*/ 0 h 848820"/>
                        <a:gd name="connsiteX1" fmla="*/ 95459 w 1003374"/>
                        <a:gd name="connsiteY1" fmla="*/ 301450 h 848820"/>
                        <a:gd name="connsiteX2" fmla="*/ 246185 w 1003374"/>
                        <a:gd name="connsiteY2" fmla="*/ 497393 h 848820"/>
                        <a:gd name="connsiteX3" fmla="*/ 432079 w 1003374"/>
                        <a:gd name="connsiteY3" fmla="*/ 683288 h 848820"/>
                        <a:gd name="connsiteX4" fmla="*/ 602901 w 1003374"/>
                        <a:gd name="connsiteY4" fmla="*/ 778747 h 848820"/>
                        <a:gd name="connsiteX5" fmla="*/ 783772 w 1003374"/>
                        <a:gd name="connsiteY5" fmla="*/ 839037 h 848820"/>
                        <a:gd name="connsiteX6" fmla="*/ 989763 w 1003374"/>
                        <a:gd name="connsiteY6" fmla="*/ 834013 h 84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74" h="848820">
                          <a:moveTo>
                            <a:pt x="0" y="0"/>
                          </a:moveTo>
                          <a:cubicBezTo>
                            <a:pt x="27214" y="109275"/>
                            <a:pt x="54428" y="218551"/>
                            <a:pt x="95459" y="301450"/>
                          </a:cubicBezTo>
                          <a:cubicBezTo>
                            <a:pt x="136490" y="384349"/>
                            <a:pt x="190082" y="433753"/>
                            <a:pt x="246185" y="497393"/>
                          </a:cubicBezTo>
                          <a:cubicBezTo>
                            <a:pt x="302288" y="561033"/>
                            <a:pt x="372626" y="636396"/>
                            <a:pt x="432079" y="683288"/>
                          </a:cubicBezTo>
                          <a:cubicBezTo>
                            <a:pt x="491532" y="730180"/>
                            <a:pt x="544286" y="752789"/>
                            <a:pt x="602901" y="778747"/>
                          </a:cubicBezTo>
                          <a:cubicBezTo>
                            <a:pt x="661516" y="804705"/>
                            <a:pt x="719295" y="829826"/>
                            <a:pt x="783772" y="839037"/>
                          </a:cubicBezTo>
                          <a:cubicBezTo>
                            <a:pt x="848249" y="848248"/>
                            <a:pt x="1058427" y="857459"/>
                            <a:pt x="989763" y="83401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Text Box 101">
                      <a:extLst>
                        <a:ext uri="{FF2B5EF4-FFF2-40B4-BE49-F238E27FC236}">
                          <a16:creationId xmlns:a16="http://schemas.microsoft.com/office/drawing/2014/main" xmlns="" id="{993A0B74-7732-D657-1169-DF72539B3E04}"/>
                        </a:ext>
                      </a:extLst>
                    </p:cNvPr>
                    <p:cNvSpPr txBox="1"/>
                    <p:nvPr/>
                  </p:nvSpPr>
                  <p:spPr>
                    <a:xfrm rot="16200000">
                      <a:off x="3602817" y="2793598"/>
                      <a:ext cx="748283" cy="270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Seepage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6" name="Text Box 102">
                          <a:extLst>
                            <a:ext uri="{FF2B5EF4-FFF2-40B4-BE49-F238E27FC236}">
                              <a16:creationId xmlns:a16="http://schemas.microsoft.com/office/drawing/2014/main" xmlns="" id="{8F120399-94BE-0C88-6EA5-9B5A2F8C8F8E}"/>
                            </a:ext>
                          </a:extLst>
                        </p:cNvPr>
                        <p:cNvSpPr txBox="1"/>
                        <p:nvPr/>
                      </p:nvSpPr>
                      <p:spPr>
                        <a:xfrm>
                          <a:off x="4112222" y="3471134"/>
                          <a:ext cx="323741" cy="2631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𝐰</m:t>
                                    </m:r>
                                  </m:e>
                                  <m:sub>
                                    <m:r>
                                      <a:rPr lang="en-US" sz="1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𝐜</m:t>
                                    </m:r>
                                  </m:sub>
                                </m:sSub>
                              </m:oMath>
                            </m:oMathPara>
                          </a14:m>
                          <a:endParaRPr lang="en-IN" sz="1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6" name="Text Box 102">
                          <a:extLst>
                            <a:ext uri="{FF2B5EF4-FFF2-40B4-BE49-F238E27FC236}">
                              <a16:creationId xmlns:a16="http://schemas.microsoft.com/office/drawing/2014/main" id="{8F120399-94BE-0C88-6EA5-9B5A2F8C8F8E}"/>
                            </a:ext>
                          </a:extLst>
                        </p:cNvPr>
                        <p:cNvSpPr txBox="1">
                          <a:spLocks noRot="1" noChangeAspect="1" noMove="1" noResize="1" noEditPoints="1" noAdjustHandles="1" noChangeArrowheads="1" noChangeShapeType="1" noTextEdit="1"/>
                        </p:cNvSpPr>
                        <p:nvPr/>
                      </p:nvSpPr>
                      <p:spPr>
                        <a:xfrm>
                          <a:off x="4112222" y="3471134"/>
                          <a:ext cx="323741" cy="263148"/>
                        </a:xfrm>
                        <a:prstGeom prst="rect">
                          <a:avLst/>
                        </a:prstGeom>
                        <a:blipFill>
                          <a:blip r:embed="rId5"/>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 Box 77">
                          <a:extLst>
                            <a:ext uri="{FF2B5EF4-FFF2-40B4-BE49-F238E27FC236}">
                              <a16:creationId xmlns:a16="http://schemas.microsoft.com/office/drawing/2014/main" xmlns="" id="{98924483-3DD1-0E06-7267-A0EEFDCAFA4F}"/>
                            </a:ext>
                          </a:extLst>
                        </p:cNvPr>
                        <p:cNvSpPr txBox="1"/>
                        <p:nvPr/>
                      </p:nvSpPr>
                      <p:spPr>
                        <a:xfrm>
                          <a:off x="4696903" y="3471149"/>
                          <a:ext cx="477296" cy="3123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sSub>
                                  <m:sSubPr>
                                    <m:ctrlPr>
                                      <a:rPr lang="en-IN" sz="1200" b="1" i="1">
                                        <a:effectLst/>
                                        <a:latin typeface="Cambria Math" panose="02040503050406030204" pitchFamily="18" charset="0"/>
                                        <a:ea typeface="Calibri" panose="020F0502020204030204" pitchFamily="34" charset="0"/>
                                      </a:rPr>
                                    </m:ctrlPr>
                                  </m:sSubPr>
                                  <m:e>
                                    <m:r>
                                      <a:rPr lang="en-US" sz="1200" b="1" i="1">
                                        <a:effectLst/>
                                        <a:latin typeface="Cambria Math" panose="02040503050406030204" pitchFamily="18" charset="0"/>
                                        <a:ea typeface="Calibri" panose="020F0502020204030204" pitchFamily="34" charset="0"/>
                                      </a:rPr>
                                      <m:t>𝐰</m:t>
                                    </m:r>
                                  </m:e>
                                  <m:sub>
                                    <m:r>
                                      <a:rPr lang="en-US" sz="1200" b="1" i="1">
                                        <a:effectLst/>
                                        <a:latin typeface="Cambria Math" panose="02040503050406030204" pitchFamily="18" charset="0"/>
                                        <a:ea typeface="Calibri" panose="020F0502020204030204" pitchFamily="34" charset="0"/>
                                      </a:rPr>
                                      <m:t>𝟓𝟎𝟎𝟎</m:t>
                                    </m:r>
                                  </m:sub>
                                </m:sSub>
                              </m:oMath>
                            </m:oMathPara>
                          </a14:m>
                          <a:endParaRPr lang="en-IN" sz="1200">
                            <a:effectLst/>
                            <a:latin typeface="Times New Roman" panose="02020603050405020304" pitchFamily="18" charset="0"/>
                            <a:ea typeface="Times New Roman" panose="02020603050405020304" pitchFamily="18" charset="0"/>
                          </a:endParaRPr>
                        </a:p>
                      </p:txBody>
                    </p:sp>
                  </mc:Choice>
                  <mc:Fallback xmlns="">
                    <p:sp>
                      <p:nvSpPr>
                        <p:cNvPr id="97" name="Text Box 77">
                          <a:extLst>
                            <a:ext uri="{FF2B5EF4-FFF2-40B4-BE49-F238E27FC236}">
                              <a16:creationId xmlns:a16="http://schemas.microsoft.com/office/drawing/2014/main" id="{98924483-3DD1-0E06-7267-A0EEFDCAFA4F}"/>
                            </a:ext>
                          </a:extLst>
                        </p:cNvPr>
                        <p:cNvSpPr txBox="1">
                          <a:spLocks noRot="1" noChangeAspect="1" noMove="1" noResize="1" noEditPoints="1" noAdjustHandles="1" noChangeArrowheads="1" noChangeShapeType="1" noTextEdit="1"/>
                        </p:cNvSpPr>
                        <p:nvPr/>
                      </p:nvSpPr>
                      <p:spPr>
                        <a:xfrm>
                          <a:off x="4696903" y="3471149"/>
                          <a:ext cx="477296" cy="312374"/>
                        </a:xfrm>
                        <a:prstGeom prst="rect">
                          <a:avLst/>
                        </a:prstGeom>
                        <a:blipFill>
                          <a:blip r:embed="rId6"/>
                          <a:stretch>
                            <a:fillRect/>
                          </a:stretch>
                        </a:blipFill>
                        <a:ln w="6350">
                          <a:noFill/>
                        </a:ln>
                      </p:spPr>
                      <p:txBody>
                        <a:bodyPr/>
                        <a:lstStyle/>
                        <a:p>
                          <a:r>
                            <a:rPr lang="en-US">
                              <a:noFill/>
                            </a:rPr>
                            <a:t> </a:t>
                          </a:r>
                        </a:p>
                      </p:txBody>
                    </p:sp>
                  </mc:Fallback>
                </mc:AlternateContent>
              </p:grpSp>
              <p:pic>
                <p:nvPicPr>
                  <p:cNvPr id="84" name="Picture 83">
                    <a:extLst>
                      <a:ext uri="{FF2B5EF4-FFF2-40B4-BE49-F238E27FC236}">
                        <a16:creationId xmlns:a16="http://schemas.microsoft.com/office/drawing/2014/main" xmlns="" id="{A01BCA43-94B5-A1B6-2A20-D0AC00400158}"/>
                      </a:ext>
                    </a:extLst>
                  </p:cNvPr>
                  <p:cNvPicPr>
                    <a:picLocks noChangeAspect="1"/>
                  </p:cNvPicPr>
                  <p:nvPr/>
                </p:nvPicPr>
                <p:blipFill>
                  <a:blip r:embed="rId7"/>
                  <a:stretch>
                    <a:fillRect/>
                  </a:stretch>
                </p:blipFill>
                <p:spPr>
                  <a:xfrm>
                    <a:off x="5057951" y="3905447"/>
                    <a:ext cx="170738" cy="1840179"/>
                  </a:xfrm>
                  <a:prstGeom prst="rect">
                    <a:avLst/>
                  </a:prstGeom>
                </p:spPr>
              </p:pic>
              <p:sp>
                <p:nvSpPr>
                  <p:cNvPr id="85" name="Text Box 66">
                    <a:extLst>
                      <a:ext uri="{FF2B5EF4-FFF2-40B4-BE49-F238E27FC236}">
                        <a16:creationId xmlns:a16="http://schemas.microsoft.com/office/drawing/2014/main" xmlns="" id="{00FA8CF3-04E0-72F8-D143-215789C3D7D5}"/>
                      </a:ext>
                    </a:extLst>
                  </p:cNvPr>
                  <p:cNvSpPr txBox="1"/>
                  <p:nvPr/>
                </p:nvSpPr>
                <p:spPr>
                  <a:xfrm rot="16200000">
                    <a:off x="4951720" y="4750147"/>
                    <a:ext cx="701424" cy="2696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en-US" sz="1200" b="1" dirty="0" err="1">
                        <a:effectLst/>
                        <a:latin typeface="Times New Roman" panose="02020603050405020304" pitchFamily="18" charset="0"/>
                        <a:ea typeface="Calibri" panose="020F0502020204030204" pitchFamily="34" charset="0"/>
                      </a:rPr>
                      <a:t>ZoPVS</a:t>
                    </a:r>
                    <a:endParaRPr lang="en-IN" sz="1200" dirty="0">
                      <a:effectLst/>
                      <a:latin typeface="Times New Roman" panose="02020603050405020304" pitchFamily="18" charset="0"/>
                      <a:ea typeface="Times New Roman" panose="02020603050405020304" pitchFamily="18" charset="0"/>
                    </a:endParaRPr>
                  </a:p>
                </p:txBody>
              </p:sp>
              <p:grpSp>
                <p:nvGrpSpPr>
                  <p:cNvPr id="86" name="Group 85">
                    <a:extLst>
                      <a:ext uri="{FF2B5EF4-FFF2-40B4-BE49-F238E27FC236}">
                        <a16:creationId xmlns:a16="http://schemas.microsoft.com/office/drawing/2014/main" xmlns="" id="{415AEFC7-9686-9484-9D2D-FC6BD0E2EB2F}"/>
                      </a:ext>
                    </a:extLst>
                  </p:cNvPr>
                  <p:cNvGrpSpPr/>
                  <p:nvPr/>
                </p:nvGrpSpPr>
                <p:grpSpPr>
                  <a:xfrm>
                    <a:off x="3805278" y="4306595"/>
                    <a:ext cx="1297980" cy="1167037"/>
                    <a:chOff x="3805278" y="4306595"/>
                    <a:chExt cx="1297980" cy="1167037"/>
                  </a:xfrm>
                </p:grpSpPr>
                <p:cxnSp>
                  <p:nvCxnSpPr>
                    <p:cNvPr id="87" name="Straight Arrow Connector 86">
                      <a:extLst>
                        <a:ext uri="{FF2B5EF4-FFF2-40B4-BE49-F238E27FC236}">
                          <a16:creationId xmlns:a16="http://schemas.microsoft.com/office/drawing/2014/main" xmlns="" id="{108B8A5C-36B2-F4E0-3EFF-AD871C9C9FB8}"/>
                        </a:ext>
                      </a:extLst>
                    </p:cNvPr>
                    <p:cNvCxnSpPr/>
                    <p:nvPr/>
                  </p:nvCxnSpPr>
                  <p:spPr>
                    <a:xfrm flipH="1">
                      <a:off x="3943962" y="4306595"/>
                      <a:ext cx="1159296"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xmlns="" id="{26F43C1A-82D0-4EE1-6FE5-F30549FF3DC4}"/>
                        </a:ext>
                      </a:extLst>
                    </p:cNvPr>
                    <p:cNvCxnSpPr/>
                    <p:nvPr/>
                  </p:nvCxnSpPr>
                  <p:spPr>
                    <a:xfrm>
                      <a:off x="3943962" y="4306595"/>
                      <a:ext cx="0" cy="1167037"/>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xmlns="" id="{1864A2D0-8D71-77D4-A50E-7E7D052688D6}"/>
                        </a:ext>
                      </a:extLst>
                    </p:cNvPr>
                    <p:cNvCxnSpPr/>
                    <p:nvPr/>
                  </p:nvCxnSpPr>
                  <p:spPr>
                    <a:xfrm>
                      <a:off x="3805278" y="5267682"/>
                      <a:ext cx="1083622" cy="20749"/>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xmlns="" id="{8E3FC7DA-9745-C3A8-FC98-51B9D6D63133}"/>
                        </a:ext>
                      </a:extLst>
                    </p:cNvPr>
                    <p:cNvCxnSpPr/>
                    <p:nvPr/>
                  </p:nvCxnSpPr>
                  <p:spPr>
                    <a:xfrm>
                      <a:off x="4888900" y="5288431"/>
                      <a:ext cx="0" cy="18288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78" name="Group 77">
                <a:extLst>
                  <a:ext uri="{FF2B5EF4-FFF2-40B4-BE49-F238E27FC236}">
                    <a16:creationId xmlns:a16="http://schemas.microsoft.com/office/drawing/2014/main" xmlns="" id="{CA4B75B9-4C07-155E-ABF2-3514EDDFD5E9}"/>
                  </a:ext>
                </a:extLst>
              </p:cNvPr>
              <p:cNvGrpSpPr/>
              <p:nvPr/>
            </p:nvGrpSpPr>
            <p:grpSpPr>
              <a:xfrm>
                <a:off x="4324350" y="5068605"/>
                <a:ext cx="802278" cy="504767"/>
                <a:chOff x="4324350" y="5068605"/>
                <a:chExt cx="802278" cy="504767"/>
              </a:xfrm>
            </p:grpSpPr>
            <p:cxnSp>
              <p:nvCxnSpPr>
                <p:cNvPr id="79" name="Straight Arrow Connector 78">
                  <a:extLst>
                    <a:ext uri="{FF2B5EF4-FFF2-40B4-BE49-F238E27FC236}">
                      <a16:creationId xmlns:a16="http://schemas.microsoft.com/office/drawing/2014/main" xmlns="" id="{AE85306B-3F40-4DDA-2B80-3122A501B785}"/>
                    </a:ext>
                  </a:extLst>
                </p:cNvPr>
                <p:cNvCxnSpPr/>
                <p:nvPr/>
              </p:nvCxnSpPr>
              <p:spPr>
                <a:xfrm flipH="1">
                  <a:off x="4324350" y="5068605"/>
                  <a:ext cx="802278" cy="0"/>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xmlns="" id="{7341E6B7-61FC-78D5-CD62-2755787C042E}"/>
                    </a:ext>
                  </a:extLst>
                </p:cNvPr>
                <p:cNvCxnSpPr/>
                <p:nvPr/>
              </p:nvCxnSpPr>
              <p:spPr>
                <a:xfrm rot="16200000" flipH="1">
                  <a:off x="4105252" y="5344772"/>
                  <a:ext cx="457200" cy="0"/>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grpSp>
        </p:grpSp>
      </p:grpSp>
      <p:sp>
        <p:nvSpPr>
          <p:cNvPr id="2" name="TextBox 1"/>
          <p:cNvSpPr txBox="1"/>
          <p:nvPr/>
        </p:nvSpPr>
        <p:spPr>
          <a:xfrm>
            <a:off x="3351659" y="2905453"/>
            <a:ext cx="3787979"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Suggested Approach</a:t>
            </a:r>
            <a:endParaRPr lang="en-US" sz="24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19</a:t>
            </a:fld>
            <a:endParaRPr lang="en-IN"/>
          </a:p>
        </p:txBody>
      </p:sp>
    </p:spTree>
    <p:extLst>
      <p:ext uri="{BB962C8B-B14F-4D97-AF65-F5344CB8AC3E}">
        <p14:creationId xmlns:p14="http://schemas.microsoft.com/office/powerpoint/2010/main" val="1986815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913701" y="105067"/>
            <a:ext cx="10515600" cy="10106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imes New Roman"/>
              <a:buNone/>
            </a:pPr>
            <a:r>
              <a:rPr lang="en-IN" sz="3600" b="1" dirty="0">
                <a:latin typeface="Times New Roman"/>
                <a:ea typeface="Times New Roman"/>
                <a:cs typeface="Times New Roman"/>
                <a:sym typeface="Times New Roman"/>
              </a:rPr>
              <a:t>Introduction </a:t>
            </a:r>
            <a:endParaRPr sz="4000" b="1" dirty="0">
              <a:latin typeface="Times New Roman"/>
              <a:ea typeface="Times New Roman"/>
              <a:cs typeface="Times New Roman"/>
              <a:sym typeface="Times New Roman"/>
            </a:endParaRPr>
          </a:p>
        </p:txBody>
      </p:sp>
      <p:sp>
        <p:nvSpPr>
          <p:cNvPr id="98" name="Google Shape;98;p2"/>
          <p:cNvSpPr txBox="1">
            <a:spLocks noGrp="1"/>
          </p:cNvSpPr>
          <p:nvPr>
            <p:ph type="body" idx="1"/>
          </p:nvPr>
        </p:nvSpPr>
        <p:spPr>
          <a:xfrm>
            <a:off x="269943" y="1206237"/>
            <a:ext cx="11803116" cy="1470462"/>
          </a:xfrm>
          <a:prstGeom prst="rect">
            <a:avLst/>
          </a:prstGeom>
          <a:noFill/>
          <a:ln>
            <a:noFill/>
          </a:ln>
        </p:spPr>
        <p:txBody>
          <a:bodyPr spcFirstLastPara="1" wrap="square" lIns="91425" tIns="45700" rIns="91425" bIns="45700" anchor="t" anchorCtr="0">
            <a:noAutofit/>
          </a:bodyPr>
          <a:lstStyle/>
          <a:p>
            <a:pPr marL="228600" lvl="0" indent="-228600" algn="just">
              <a:lnSpc>
                <a:spcPct val="150000"/>
              </a:lnSpc>
              <a:spcBef>
                <a:spcPts val="0"/>
              </a:spcBef>
              <a:buSzPts val="2000"/>
            </a:pPr>
            <a:r>
              <a:rPr lang="en-IN" sz="2000" dirty="0">
                <a:latin typeface="Times New Roman"/>
                <a:ea typeface="Times New Roman"/>
                <a:cs typeface="Times New Roman"/>
                <a:sym typeface="Times New Roman"/>
              </a:rPr>
              <a:t>A number of underground coal mines in India are </a:t>
            </a:r>
            <a:r>
              <a:rPr lang="en-IN" sz="2000" b="1" dirty="0">
                <a:latin typeface="Times New Roman"/>
                <a:ea typeface="Times New Roman"/>
                <a:cs typeface="Times New Roman"/>
                <a:sym typeface="Times New Roman"/>
              </a:rPr>
              <a:t>facing the threat of a variety of high risk hazards </a:t>
            </a:r>
            <a:r>
              <a:rPr lang="en-IN" sz="2000" dirty="0">
                <a:latin typeface="Times New Roman"/>
                <a:ea typeface="Times New Roman"/>
                <a:cs typeface="Times New Roman"/>
                <a:sym typeface="Times New Roman"/>
              </a:rPr>
              <a:t>including inundation from waterlogged workings, mainly due to </a:t>
            </a:r>
            <a:r>
              <a:rPr lang="en-IN" sz="2000" b="1" dirty="0">
                <a:latin typeface="Times New Roman"/>
                <a:ea typeface="Times New Roman"/>
                <a:cs typeface="Times New Roman"/>
                <a:sym typeface="Times New Roman"/>
              </a:rPr>
              <a:t>inaccurate design</a:t>
            </a:r>
            <a:r>
              <a:rPr lang="en-IN" sz="2000" dirty="0">
                <a:latin typeface="Times New Roman"/>
                <a:ea typeface="Times New Roman"/>
                <a:cs typeface="Times New Roman"/>
                <a:sym typeface="Times New Roman"/>
              </a:rPr>
              <a:t>. </a:t>
            </a:r>
          </a:p>
        </p:txBody>
      </p:sp>
      <p:pic>
        <p:nvPicPr>
          <p:cNvPr id="99" name="Google Shape;99;p2"/>
          <p:cNvPicPr preferRelativeResize="0"/>
          <p:nvPr/>
        </p:nvPicPr>
        <p:blipFill rotWithShape="1">
          <a:blip r:embed="rId3">
            <a:alphaModFix/>
          </a:blip>
          <a:srcRect/>
          <a:stretch/>
        </p:blipFill>
        <p:spPr>
          <a:xfrm>
            <a:off x="6892118" y="2609089"/>
            <a:ext cx="5299882" cy="3870003"/>
          </a:xfrm>
          <a:prstGeom prst="rect">
            <a:avLst/>
          </a:prstGeom>
          <a:noFill/>
          <a:ln>
            <a:noFill/>
          </a:ln>
        </p:spPr>
      </p:pic>
      <p:sp>
        <p:nvSpPr>
          <p:cNvPr id="100" name="Google Shape;100;p2"/>
          <p:cNvSpPr/>
          <p:nvPr/>
        </p:nvSpPr>
        <p:spPr>
          <a:xfrm>
            <a:off x="210208" y="2825087"/>
            <a:ext cx="6681910" cy="3323946"/>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150000"/>
              </a:lnSpc>
              <a:spcBef>
                <a:spcPts val="0"/>
              </a:spcBef>
              <a:spcAft>
                <a:spcPts val="0"/>
              </a:spcAft>
              <a:buClr>
                <a:schemeClr val="dk1"/>
              </a:buClr>
              <a:buSzPts val="2000"/>
              <a:buFont typeface="Arial"/>
              <a:buChar char="•"/>
            </a:pPr>
            <a:r>
              <a:rPr lang="en-IN" sz="2000" b="1" dirty="0">
                <a:solidFill>
                  <a:schemeClr val="dk1"/>
                </a:solidFill>
                <a:latin typeface="Times New Roman"/>
                <a:ea typeface="Times New Roman"/>
                <a:cs typeface="Times New Roman"/>
                <a:sym typeface="Times New Roman"/>
              </a:rPr>
              <a:t>Seepage and sudden inrush of water </a:t>
            </a:r>
            <a:r>
              <a:rPr lang="en-IN" sz="2000" dirty="0">
                <a:solidFill>
                  <a:schemeClr val="dk1"/>
                </a:solidFill>
                <a:latin typeface="Times New Roman"/>
                <a:ea typeface="Times New Roman"/>
                <a:cs typeface="Times New Roman"/>
                <a:sym typeface="Times New Roman"/>
              </a:rPr>
              <a:t>in an active mine working in the vicinity of a waterlogged old workings is a </a:t>
            </a:r>
            <a:r>
              <a:rPr lang="en-IN" sz="2000" b="1" dirty="0">
                <a:solidFill>
                  <a:schemeClr val="dk1"/>
                </a:solidFill>
                <a:latin typeface="Times New Roman"/>
                <a:ea typeface="Times New Roman"/>
                <a:cs typeface="Times New Roman"/>
                <a:sym typeface="Times New Roman"/>
              </a:rPr>
              <a:t>major concern for safety and economy of coal production</a:t>
            </a:r>
            <a:r>
              <a:rPr lang="en-IN" sz="2000" dirty="0">
                <a:solidFill>
                  <a:schemeClr val="dk1"/>
                </a:solidFill>
                <a:latin typeface="Times New Roman"/>
                <a:ea typeface="Times New Roman"/>
                <a:cs typeface="Times New Roman"/>
                <a:sym typeface="Times New Roman"/>
              </a:rPr>
              <a:t>. </a:t>
            </a:r>
          </a:p>
          <a:p>
            <a:pPr marL="228600" marR="0" lvl="0" indent="-228600" algn="just" rtl="0">
              <a:lnSpc>
                <a:spcPct val="150000"/>
              </a:lnSpc>
              <a:spcBef>
                <a:spcPts val="0"/>
              </a:spcBef>
              <a:spcAft>
                <a:spcPts val="0"/>
              </a:spcAft>
              <a:buClr>
                <a:schemeClr val="dk1"/>
              </a:buClr>
              <a:buSzPts val="2000"/>
              <a:buFont typeface="Arial"/>
              <a:buChar char="•"/>
            </a:pPr>
            <a:endParaRPr lang="en-IN" sz="2000" dirty="0">
              <a:solidFill>
                <a:schemeClr val="dk1"/>
              </a:solidFill>
              <a:latin typeface="Times New Roman"/>
              <a:ea typeface="Times New Roman"/>
              <a:cs typeface="Times New Roman"/>
              <a:sym typeface="Times New Roman"/>
            </a:endParaRPr>
          </a:p>
          <a:p>
            <a:pPr marL="228600" marR="0" lvl="0" indent="-228600" algn="just" rtl="0">
              <a:lnSpc>
                <a:spcPct val="150000"/>
              </a:lnSpc>
              <a:spcBef>
                <a:spcPts val="0"/>
              </a:spcBef>
              <a:spcAft>
                <a:spcPts val="0"/>
              </a:spcAft>
              <a:buClr>
                <a:schemeClr val="dk1"/>
              </a:buClr>
              <a:buSzPts val="2000"/>
              <a:buFont typeface="Arial"/>
              <a:buChar char="•"/>
            </a:pPr>
            <a:r>
              <a:rPr lang="en-IN" sz="2000" dirty="0">
                <a:solidFill>
                  <a:schemeClr val="dk1"/>
                </a:solidFill>
                <a:latin typeface="Times New Roman"/>
                <a:ea typeface="Times New Roman"/>
                <a:cs typeface="Times New Roman"/>
                <a:sym typeface="Times New Roman"/>
              </a:rPr>
              <a:t>Providing a </a:t>
            </a:r>
            <a:r>
              <a:rPr lang="en-IN" sz="2000" b="1" dirty="0">
                <a:solidFill>
                  <a:schemeClr val="dk1"/>
                </a:solidFill>
                <a:latin typeface="Times New Roman"/>
                <a:ea typeface="Times New Roman"/>
                <a:cs typeface="Times New Roman"/>
                <a:sym typeface="Times New Roman"/>
              </a:rPr>
              <a:t>suitable size of protective water barrier pillar </a:t>
            </a:r>
            <a:r>
              <a:rPr lang="en-IN" sz="2000" dirty="0">
                <a:solidFill>
                  <a:schemeClr val="dk1"/>
                </a:solidFill>
                <a:latin typeface="Times New Roman"/>
                <a:ea typeface="Times New Roman"/>
                <a:cs typeface="Times New Roman"/>
                <a:sym typeface="Times New Roman"/>
              </a:rPr>
              <a:t>is a predominant practice for protection against such a danger. </a:t>
            </a: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a:t>
            </a:fld>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BBF4C31-0CBC-BCB7-74EB-15F57E48599B}"/>
              </a:ext>
            </a:extLst>
          </p:cNvPr>
          <p:cNvPicPr>
            <a:picLocks noChangeAspect="1"/>
          </p:cNvPicPr>
          <p:nvPr/>
        </p:nvPicPr>
        <p:blipFill>
          <a:blip r:embed="rId2"/>
          <a:stretch>
            <a:fillRect/>
          </a:stretch>
        </p:blipFill>
        <p:spPr>
          <a:xfrm>
            <a:off x="6793365" y="3261575"/>
            <a:ext cx="5461699" cy="3459900"/>
          </a:xfrm>
          <a:prstGeom prst="rect">
            <a:avLst/>
          </a:prstGeom>
        </p:spPr>
      </p:pic>
      <p:pic>
        <p:nvPicPr>
          <p:cNvPr id="9" name="Picture 8"/>
          <p:cNvPicPr/>
          <p:nvPr/>
        </p:nvPicPr>
        <p:blipFill rotWithShape="1">
          <a:blip r:embed="rId3" cstate="print">
            <a:extLst>
              <a:ext uri="{28A0092B-C50C-407E-A947-70E740481C1C}">
                <a14:useLocalDpi xmlns:a14="http://schemas.microsoft.com/office/drawing/2010/main" val="0"/>
              </a:ext>
            </a:extLst>
          </a:blip>
          <a:srcRect r="32307"/>
          <a:stretch/>
        </p:blipFill>
        <p:spPr>
          <a:xfrm>
            <a:off x="9367665" y="74482"/>
            <a:ext cx="2795215" cy="2841650"/>
          </a:xfrm>
          <a:prstGeom prst="rect">
            <a:avLst/>
          </a:prstGeom>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1521" t="2024" b="2481"/>
          <a:stretch/>
        </p:blipFill>
        <p:spPr bwMode="auto">
          <a:xfrm>
            <a:off x="17724" y="527538"/>
            <a:ext cx="4105169" cy="4466493"/>
          </a:xfrm>
          <a:prstGeom prst="rect">
            <a:avLst/>
          </a:prstGeom>
          <a:noFill/>
          <a:ln>
            <a:noFill/>
          </a:ln>
          <a:extLst>
            <a:ext uri="{53640926-AAD7-44D8-BBD7-CCE9431645EC}">
              <a14:shadowObscured xmlns:a14="http://schemas.microsoft.com/office/drawing/2010/main"/>
            </a:ext>
          </a:extLst>
        </p:spPr>
      </p:pic>
      <p:sp>
        <p:nvSpPr>
          <p:cNvPr id="11" name="Title 1"/>
          <p:cNvSpPr>
            <a:spLocks noGrp="1"/>
          </p:cNvSpPr>
          <p:nvPr>
            <p:ph type="title"/>
          </p:nvPr>
        </p:nvSpPr>
        <p:spPr>
          <a:xfrm>
            <a:off x="-112181" y="0"/>
            <a:ext cx="4262393" cy="527538"/>
          </a:xfrm>
        </p:spPr>
        <p:txBody>
          <a:bodyPr>
            <a:noAutofit/>
          </a:bodyPr>
          <a:lstStyle/>
          <a:p>
            <a:pPr algn="ctr">
              <a:lnSpc>
                <a:spcPct val="100000"/>
              </a:lnSpc>
              <a:tabLst>
                <a:tab pos="123825" algn="l"/>
              </a:tabLst>
            </a:pPr>
            <a:r>
              <a:rPr lang="en-US" sz="2400" b="1" dirty="0">
                <a:latin typeface="Times New Roman"/>
                <a:ea typeface="Times New Roman"/>
                <a:cs typeface="Times New Roman"/>
              </a:rPr>
              <a:t>Case Study </a:t>
            </a:r>
            <a:r>
              <a:rPr lang="en-US" sz="2400" b="1" dirty="0" smtClean="0">
                <a:latin typeface="Times New Roman"/>
                <a:ea typeface="Times New Roman"/>
                <a:cs typeface="Times New Roman"/>
              </a:rPr>
              <a:t>of </a:t>
            </a:r>
            <a:r>
              <a:rPr lang="en-IN" sz="2400" b="1" dirty="0">
                <a:latin typeface="Times New Roman"/>
                <a:ea typeface="Times New Roman"/>
                <a:cs typeface="Times New Roman"/>
              </a:rPr>
              <a:t>Lower </a:t>
            </a:r>
            <a:r>
              <a:rPr lang="en-IN" sz="2400" b="1" dirty="0" err="1">
                <a:latin typeface="Times New Roman"/>
                <a:ea typeface="Times New Roman"/>
                <a:cs typeface="Times New Roman"/>
              </a:rPr>
              <a:t>Kenda</a:t>
            </a:r>
            <a:r>
              <a:rPr lang="en-IN" sz="2400" b="1" dirty="0">
                <a:latin typeface="Times New Roman"/>
                <a:ea typeface="Times New Roman"/>
                <a:cs typeface="Times New Roman"/>
              </a:rPr>
              <a:t> </a:t>
            </a:r>
            <a:endParaRPr lang="en-US" sz="2400" b="1" dirty="0">
              <a:latin typeface="Times New Roman"/>
              <a:ea typeface="Times New Roman"/>
              <a:cs typeface="Times New Roman"/>
            </a:endParaRPr>
          </a:p>
        </p:txBody>
      </p:sp>
      <p:pic>
        <p:nvPicPr>
          <p:cNvPr id="5" name="Picture 4"/>
          <p:cNvPicPr>
            <a:picLocks noChangeAspect="1"/>
          </p:cNvPicPr>
          <p:nvPr/>
        </p:nvPicPr>
        <p:blipFill>
          <a:blip r:embed="rId5"/>
          <a:stretch>
            <a:fillRect/>
          </a:stretch>
        </p:blipFill>
        <p:spPr>
          <a:xfrm>
            <a:off x="4150212" y="74482"/>
            <a:ext cx="2504023" cy="2841650"/>
          </a:xfrm>
          <a:prstGeom prst="rect">
            <a:avLst/>
          </a:prstGeom>
        </p:spPr>
      </p:pic>
      <p:pic>
        <p:nvPicPr>
          <p:cNvPr id="13" name="Picture 12" descr="C:\Users\Dell\Downloads\WhatsApp Image 2023-03-22 at 11.04.38 PM.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9438" y="74482"/>
            <a:ext cx="2623023" cy="284165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20</a:t>
            </a:fld>
            <a:endParaRPr lang="en-IN"/>
          </a:p>
        </p:txBody>
      </p:sp>
      <p:pic>
        <p:nvPicPr>
          <p:cNvPr id="3" name="Picture 2">
            <a:extLst>
              <a:ext uri="{FF2B5EF4-FFF2-40B4-BE49-F238E27FC236}">
                <a16:creationId xmlns:a16="http://schemas.microsoft.com/office/drawing/2014/main" xmlns="" id="{7DDD5BE4-9526-FE3B-679E-FB4D1E8C64EC}"/>
              </a:ext>
            </a:extLst>
          </p:cNvPr>
          <p:cNvPicPr>
            <a:picLocks noChangeAspect="1"/>
          </p:cNvPicPr>
          <p:nvPr/>
        </p:nvPicPr>
        <p:blipFill>
          <a:blip r:embed="rId7"/>
          <a:stretch>
            <a:fillRect/>
          </a:stretch>
        </p:blipFill>
        <p:spPr>
          <a:xfrm>
            <a:off x="123999" y="5521569"/>
            <a:ext cx="5943600" cy="1384300"/>
          </a:xfrm>
          <a:prstGeom prst="rect">
            <a:avLst/>
          </a:prstGeom>
        </p:spPr>
      </p:pic>
      <p:pic>
        <p:nvPicPr>
          <p:cNvPr id="7" name="Picture 6">
            <a:extLst>
              <a:ext uri="{FF2B5EF4-FFF2-40B4-BE49-F238E27FC236}">
                <a16:creationId xmlns:a16="http://schemas.microsoft.com/office/drawing/2014/main" xmlns="" id="{2EFFA96A-709E-F5D2-49B0-019E02EC2EBE}"/>
              </a:ext>
            </a:extLst>
          </p:cNvPr>
          <p:cNvPicPr>
            <a:picLocks noChangeAspect="1"/>
          </p:cNvPicPr>
          <p:nvPr/>
        </p:nvPicPr>
        <p:blipFill rotWithShape="1">
          <a:blip r:embed="rId8"/>
          <a:srcRect l="26681" r="26304"/>
          <a:stretch/>
        </p:blipFill>
        <p:spPr>
          <a:xfrm>
            <a:off x="4197510" y="2994269"/>
            <a:ext cx="2794388" cy="2527300"/>
          </a:xfrm>
          <a:prstGeom prst="rect">
            <a:avLst/>
          </a:prstGeom>
        </p:spPr>
      </p:pic>
    </p:spTree>
    <p:extLst>
      <p:ext uri="{BB962C8B-B14F-4D97-AF65-F5344CB8AC3E}">
        <p14:creationId xmlns:p14="http://schemas.microsoft.com/office/powerpoint/2010/main" val="242732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2673" y="1210759"/>
            <a:ext cx="11222137" cy="4740590"/>
          </a:xfrm>
        </p:spPr>
        <p:txBody>
          <a:bodyPr>
            <a:noAutofit/>
          </a:bodyPr>
          <a:lstStyle/>
          <a:p>
            <a:pPr algn="just">
              <a:lnSpc>
                <a:spcPct val="100000"/>
              </a:lnSpc>
              <a:spcAft>
                <a:spcPts val="800"/>
              </a:spcAft>
              <a:buFont typeface="Wingdings" panose="05000000000000000000" pitchFamily="2" charset="2"/>
              <a:buChar char="v"/>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The field data showed that barrier of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200 m width at a cover depth of 18–91 m and 650 m width at cover depth of 78–164 m experienced no seepage.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 large amount of coal is locked up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in such barriers. On the other hand, the barrier pillar of 10-20m width at 240m depth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Bagdigi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mine in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Jharia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coalfield suffered breach and failed to perform its designed function causing a huge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loss. Hence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the design of PWBP needs to be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rationalised</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based on scientific considerations. </a:t>
            </a:r>
            <a:r>
              <a:rPr lang="en-US" sz="1600" dirty="0">
                <a:effectLst/>
                <a:latin typeface="Times New Roman" panose="02020603050405020304" pitchFamily="18" charset="0"/>
                <a:ea typeface="Calibri" panose="020F0502020204030204" pitchFamily="34" charset="0"/>
              </a:rPr>
              <a:t>The issue is critically important for deep mines which are prone to develop large water head on the pillars subjected to very high induced stresses</a:t>
            </a:r>
            <a:r>
              <a:rPr lang="en-US" sz="1600" dirty="0" smtClean="0">
                <a:effectLst/>
                <a:latin typeface="Times New Roman" panose="02020603050405020304" pitchFamily="18" charset="0"/>
                <a:ea typeface="Calibri" panose="020F0502020204030204" pitchFamily="34" charset="0"/>
              </a:rPr>
              <a:t>.</a:t>
            </a:r>
          </a:p>
          <a:p>
            <a:pPr algn="just">
              <a:lnSpc>
                <a:spcPct val="100000"/>
              </a:lnSpc>
              <a:spcAft>
                <a:spcPts val="800"/>
              </a:spcAft>
              <a:buFont typeface="Wingdings" panose="05000000000000000000" pitchFamily="2" charset="2"/>
              <a:buChar char="v"/>
            </a:pPr>
            <a:r>
              <a:rPr lang="en-US" sz="1600" dirty="0">
                <a:latin typeface="Times New Roman" panose="02020603050405020304" pitchFamily="18" charset="0"/>
                <a:ea typeface="Calibri" panose="020F0502020204030204" pitchFamily="34" charset="0"/>
                <a:cs typeface="Times New Roman" panose="02020603050405020304" pitchFamily="18" charset="0"/>
              </a:rPr>
              <a:t>Among the prevailing approaches for deciding the size of PWBP, cover depth of working was an unanimously considered parameter. A pillar </a:t>
            </a:r>
            <a:r>
              <a:rPr lang="en-US" sz="1600" b="1" dirty="0">
                <a:latin typeface="Times New Roman" panose="02020603050405020304" pitchFamily="18" charset="0"/>
                <a:ea typeface="Calibri" panose="020F0502020204030204" pitchFamily="34" charset="0"/>
                <a:cs typeface="Times New Roman" panose="02020603050405020304" pitchFamily="18" charset="0"/>
              </a:rPr>
              <a:t>width of 25-30 m at a cover depth of 100 m</a:t>
            </a:r>
            <a:r>
              <a:rPr lang="en-US" sz="1600" dirty="0">
                <a:latin typeface="Times New Roman" panose="02020603050405020304" pitchFamily="18" charset="0"/>
                <a:ea typeface="Calibri" panose="020F0502020204030204" pitchFamily="34" charset="0"/>
                <a:cs typeface="Times New Roman" panose="02020603050405020304" pitchFamily="18" charset="0"/>
              </a:rPr>
              <a:t> and a </a:t>
            </a:r>
            <a:r>
              <a:rPr lang="en-US" sz="1600" b="1" dirty="0">
                <a:latin typeface="Times New Roman" panose="02020603050405020304" pitchFamily="18" charset="0"/>
                <a:ea typeface="Calibri" panose="020F0502020204030204" pitchFamily="34" charset="0"/>
                <a:cs typeface="Times New Roman" panose="02020603050405020304" pitchFamily="18" charset="0"/>
              </a:rPr>
              <a:t>pillar width of 50m at a cover depth of 350m </a:t>
            </a:r>
            <a:r>
              <a:rPr lang="en-US" sz="1600" dirty="0">
                <a:latin typeface="Times New Roman" panose="02020603050405020304" pitchFamily="18" charset="0"/>
                <a:ea typeface="Calibri" panose="020F0502020204030204" pitchFamily="34" charset="0"/>
                <a:cs typeface="Times New Roman" panose="02020603050405020304" pitchFamily="18" charset="0"/>
              </a:rPr>
              <a:t>were the most common estimates. Although existing approaches provide a </a:t>
            </a:r>
            <a:r>
              <a:rPr lang="en-US" sz="1600" b="1" dirty="0">
                <a:latin typeface="Times New Roman" panose="02020603050405020304" pitchFamily="18" charset="0"/>
                <a:ea typeface="Calibri" panose="020F0502020204030204" pitchFamily="34" charset="0"/>
                <a:cs typeface="Times New Roman" panose="02020603050405020304" pitchFamily="18" charset="0"/>
              </a:rPr>
              <a:t>preliminary design of PWBP</a:t>
            </a:r>
            <a:r>
              <a:rPr lang="en-US" sz="1600" dirty="0">
                <a:latin typeface="Times New Roman" panose="02020603050405020304" pitchFamily="18" charset="0"/>
                <a:ea typeface="Calibri" panose="020F0502020204030204" pitchFamily="34" charset="0"/>
                <a:cs typeface="Times New Roman" panose="02020603050405020304" pitchFamily="18" charset="0"/>
              </a:rPr>
              <a:t>, they are </a:t>
            </a:r>
            <a:r>
              <a:rPr lang="en-US" sz="1600" b="1" dirty="0">
                <a:latin typeface="Times New Roman" panose="02020603050405020304" pitchFamily="18" charset="0"/>
                <a:ea typeface="Calibri" panose="020F0502020204030204" pitchFamily="34" charset="0"/>
                <a:cs typeface="Times New Roman" panose="02020603050405020304" pitchFamily="18" charset="0"/>
              </a:rPr>
              <a:t>unable to project their hydraulic performance </a:t>
            </a:r>
            <a:r>
              <a:rPr lang="en-US" sz="1600" dirty="0">
                <a:latin typeface="Times New Roman" panose="02020603050405020304" pitchFamily="18" charset="0"/>
                <a:ea typeface="Calibri" panose="020F0502020204030204" pitchFamily="34" charset="0"/>
                <a:cs typeface="Times New Roman" panose="02020603050405020304" pitchFamily="18" charset="0"/>
              </a:rPr>
              <a:t>for different water heads.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buFont typeface="Wingdings" panose="05000000000000000000" pitchFamily="2" charset="2"/>
              <a:buChar char="v"/>
            </a:pPr>
            <a:r>
              <a:rPr lang="en-US" sz="1600" b="1" dirty="0">
                <a:latin typeface="Times New Roman" panose="02020603050405020304" pitchFamily="18" charset="0"/>
                <a:ea typeface="Calibri" panose="020F0502020204030204" pitchFamily="34" charset="0"/>
                <a:cs typeface="Times New Roman" panose="02020603050405020304" pitchFamily="18" charset="0"/>
              </a:rPr>
              <a:t>Long term exposure to water leads </a:t>
            </a:r>
            <a:r>
              <a:rPr lang="en-US" sz="1600" dirty="0">
                <a:latin typeface="Times New Roman" panose="02020603050405020304" pitchFamily="18" charset="0"/>
                <a:ea typeface="Calibri" panose="020F0502020204030204" pitchFamily="34" charset="0"/>
                <a:cs typeface="Times New Roman" panose="02020603050405020304" pitchFamily="18" charset="0"/>
              </a:rPr>
              <a:t>to a significant loss of </a:t>
            </a:r>
            <a:r>
              <a:rPr lang="en-US" sz="1600" b="1" dirty="0">
                <a:latin typeface="Times New Roman" panose="02020603050405020304" pitchFamily="18" charset="0"/>
                <a:ea typeface="Calibri" panose="020F0502020204030204" pitchFamily="34" charset="0"/>
                <a:cs typeface="Times New Roman" panose="02020603050405020304" pitchFamily="18" charset="0"/>
              </a:rPr>
              <a:t>strength and deformability </a:t>
            </a:r>
            <a:r>
              <a:rPr lang="en-US" sz="1600" dirty="0">
                <a:latin typeface="Times New Roman" panose="02020603050405020304" pitchFamily="18" charset="0"/>
                <a:ea typeface="Calibri" panose="020F0502020204030204" pitchFamily="34" charset="0"/>
                <a:cs typeface="Times New Roman" panose="02020603050405020304" pitchFamily="18" charset="0"/>
              </a:rPr>
              <a:t>of coal measure rocks. In addition to mechanical failure, </a:t>
            </a:r>
            <a:r>
              <a:rPr lang="en-US" sz="1600" b="1" dirty="0">
                <a:latin typeface="Times New Roman" panose="02020603050405020304" pitchFamily="18" charset="0"/>
                <a:ea typeface="Calibri" panose="020F0502020204030204" pitchFamily="34" charset="0"/>
                <a:cs typeface="Times New Roman" panose="02020603050405020304" pitchFamily="18" charset="0"/>
              </a:rPr>
              <a:t>piping failure</a:t>
            </a:r>
            <a:r>
              <a:rPr lang="en-US" sz="1600" dirty="0">
                <a:latin typeface="Times New Roman" panose="02020603050405020304" pitchFamily="18" charset="0"/>
                <a:ea typeface="Calibri" panose="020F0502020204030204" pitchFamily="34" charset="0"/>
                <a:cs typeface="Times New Roman" panose="02020603050405020304" pitchFamily="18" charset="0"/>
              </a:rPr>
              <a:t> resulting from </a:t>
            </a:r>
            <a:r>
              <a:rPr lang="en-US" sz="1600" b="1" dirty="0">
                <a:latin typeface="Times New Roman" panose="02020603050405020304" pitchFamily="18" charset="0"/>
                <a:ea typeface="Calibri" panose="020F0502020204030204" pitchFamily="34" charset="0"/>
                <a:cs typeface="Times New Roman" panose="02020603050405020304" pitchFamily="18" charset="0"/>
              </a:rPr>
              <a:t>excessive water seepage </a:t>
            </a:r>
            <a:r>
              <a:rPr lang="en-US" sz="1600" dirty="0">
                <a:latin typeface="Times New Roman" panose="02020603050405020304" pitchFamily="18" charset="0"/>
                <a:ea typeface="Calibri" panose="020F0502020204030204" pitchFamily="34" charset="0"/>
                <a:cs typeface="Times New Roman" panose="02020603050405020304" pitchFamily="18" charset="0"/>
              </a:rPr>
              <a:t>is also possible wherein the water moving through the rock mass starts eroding the minerals and joint-filling materials, creating voids or channels that weaken the support provided by the pillar. This can lead to the collapse of the pillar and potentially cause inundation and collapse of the roof in the mine. </a:t>
            </a:r>
          </a:p>
          <a:p>
            <a:pPr algn="just">
              <a:lnSpc>
                <a:spcPct val="100000"/>
              </a:lnSpc>
              <a:spcAft>
                <a:spcPts val="800"/>
              </a:spcAft>
              <a:buFont typeface="Wingdings" panose="05000000000000000000" pitchFamily="2" charset="2"/>
              <a:buChar char="v"/>
            </a:pPr>
            <a:r>
              <a:rPr lang="en-US" sz="1600" dirty="0">
                <a:latin typeface="Times New Roman" panose="02020603050405020304" pitchFamily="18" charset="0"/>
                <a:ea typeface="Calibri" panose="020F0502020204030204" pitchFamily="34" charset="0"/>
                <a:cs typeface="Times New Roman" panose="02020603050405020304" pitchFamily="18" charset="0"/>
              </a:rPr>
              <a:t>The in-situ porosity and permeability are low but change significantly with the disturbance and the associated strain. </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induced permeability of rock is fracture-driven, and it decreases with the closure of rock fractures but it increases in the plastic softening and residual states of loading induced deformation</a:t>
            </a:r>
            <a:r>
              <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21</a:t>
            </a:fld>
            <a:endParaRPr lang="en-IN"/>
          </a:p>
        </p:txBody>
      </p:sp>
      <p:sp>
        <p:nvSpPr>
          <p:cNvPr id="4" name="Title 1"/>
          <p:cNvSpPr>
            <a:spLocks noGrp="1"/>
          </p:cNvSpPr>
          <p:nvPr>
            <p:ph type="title"/>
          </p:nvPr>
        </p:nvSpPr>
        <p:spPr>
          <a:xfrm>
            <a:off x="1091697" y="108641"/>
            <a:ext cx="10515600" cy="697117"/>
          </a:xfrm>
        </p:spPr>
        <p:txBody>
          <a:bodyPr>
            <a:normAutofit/>
          </a:bodyPr>
          <a:lstStyle/>
          <a:p>
            <a:pPr algn="ctr"/>
            <a:r>
              <a:rPr lang="en-US" sz="3600" b="1" dirty="0">
                <a:latin typeface="Times New Roman" panose="02020603050405020304" pitchFamily="18" charset="0"/>
                <a:cs typeface="Times New Roman" panose="02020603050405020304" pitchFamily="18" charset="0"/>
              </a:rPr>
              <a:t>Discussion</a:t>
            </a:r>
          </a:p>
        </p:txBody>
      </p:sp>
    </p:spTree>
    <p:extLst>
      <p:ext uri="{BB962C8B-B14F-4D97-AF65-F5344CB8AC3E}">
        <p14:creationId xmlns:p14="http://schemas.microsoft.com/office/powerpoint/2010/main" val="198106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099B303-876E-04B3-E6D2-8DAD75438CDA}"/>
              </a:ext>
            </a:extLst>
          </p:cNvPr>
          <p:cNvSpPr>
            <a:spLocks noGrp="1"/>
          </p:cNvSpPr>
          <p:nvPr>
            <p:ph type="body" idx="1"/>
          </p:nvPr>
        </p:nvSpPr>
        <p:spPr>
          <a:xfrm>
            <a:off x="334979" y="0"/>
            <a:ext cx="11353800" cy="6858000"/>
          </a:xfrm>
        </p:spPr>
        <p:txBody>
          <a:bodyPr>
            <a:noAutofit/>
          </a:bodyPr>
          <a:lstStyle/>
          <a:p>
            <a:pPr algn="just">
              <a:lnSpc>
                <a:spcPts val="1820"/>
              </a:lnSpc>
              <a:spcAft>
                <a:spcPts val="800"/>
              </a:spcAft>
              <a:buFont typeface="Wingdings" panose="05000000000000000000" pitchFamily="2" charset="2"/>
              <a:buChar char="v"/>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The result of parametric study showed that for </a:t>
            </a:r>
            <a:r>
              <a:rPr lang="en-US" sz="1600" dirty="0">
                <a:latin typeface="Times New Roman" panose="02020603050405020304" pitchFamily="18" charset="0"/>
                <a:ea typeface="Calibri" panose="020F0502020204030204" pitchFamily="34" charset="0"/>
                <a:cs typeface="Times New Roman" panose="02020603050405020304" pitchFamily="18" charset="0"/>
              </a:rPr>
              <a:t>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ncrease in cover depth from 100-350m, the pillar of 60m width showed an increase in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ZoPVS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from 23.5 – 56.4% in the pillar.  The increase in extent of failure caused a reduction in the effective width to resist water seepage. The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ZoPVS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increased more sharply from 43.8% at 100% at 350m depth in the pillar of 30m width as compared to the 60m width. </a:t>
            </a:r>
            <a:r>
              <a:rPr lang="en-US" sz="1600" dirty="0" smtClean="0">
                <a:solidFill>
                  <a:srgbClr val="000000"/>
                </a:solidFill>
                <a:effectLst/>
                <a:latin typeface="Times New Roman" panose="02020603050405020304" pitchFamily="18" charset="0"/>
                <a:ea typeface="Calibri" panose="020F0502020204030204" pitchFamily="34" charset="0"/>
              </a:rPr>
              <a:t>A </a:t>
            </a:r>
            <a:r>
              <a:rPr lang="en-US" sz="1600" dirty="0">
                <a:solidFill>
                  <a:srgbClr val="000000"/>
                </a:solidFill>
                <a:effectLst/>
                <a:latin typeface="Times New Roman" panose="02020603050405020304" pitchFamily="18" charset="0"/>
                <a:ea typeface="Calibri" panose="020F0502020204030204" pitchFamily="34" charset="0"/>
              </a:rPr>
              <a:t>similar trend was observed in terms of the water seepage rate as well, wherein the seepage rate of </a:t>
            </a:r>
            <a:r>
              <a:rPr lang="en-US" sz="1600" dirty="0" smtClean="0">
                <a:solidFill>
                  <a:srgbClr val="000000"/>
                </a:solidFill>
                <a:effectLst/>
                <a:latin typeface="Times New Roman" panose="02020603050405020304" pitchFamily="18" charset="0"/>
                <a:ea typeface="Calibri" panose="020F0502020204030204" pitchFamily="34" charset="0"/>
              </a:rPr>
              <a:t>7.6 GPM/km </a:t>
            </a:r>
            <a:r>
              <a:rPr lang="en-US" sz="1600" dirty="0">
                <a:solidFill>
                  <a:srgbClr val="000000"/>
                </a:solidFill>
                <a:effectLst/>
                <a:latin typeface="Times New Roman" panose="02020603050405020304" pitchFamily="18" charset="0"/>
                <a:ea typeface="Calibri" panose="020F0502020204030204" pitchFamily="34" charset="0"/>
              </a:rPr>
              <a:t>was observed condition at 100 m cover depth, which increased to </a:t>
            </a:r>
            <a:r>
              <a:rPr lang="en-US" sz="1600" dirty="0" smtClean="0">
                <a:effectLst/>
                <a:latin typeface="Times New Roman" panose="02020603050405020304" pitchFamily="18" charset="0"/>
                <a:ea typeface="Calibri" panose="020F0502020204030204" pitchFamily="34" charset="0"/>
              </a:rPr>
              <a:t>29.2 GPM/km </a:t>
            </a:r>
            <a:r>
              <a:rPr lang="en-US" sz="1600" dirty="0">
                <a:solidFill>
                  <a:srgbClr val="000000"/>
                </a:solidFill>
                <a:effectLst/>
                <a:latin typeface="Times New Roman" panose="02020603050405020304" pitchFamily="18" charset="0"/>
                <a:ea typeface="Calibri" panose="020F0502020204030204" pitchFamily="34" charset="0"/>
              </a:rPr>
              <a:t>at a cover depth of 350m in the ‘pillar only’ condition. </a:t>
            </a:r>
            <a:r>
              <a:rPr lang="en-US" sz="1600" b="1" dirty="0" smtClean="0">
                <a:solidFill>
                  <a:srgbClr val="000000"/>
                </a:solidFill>
                <a:effectLst/>
                <a:latin typeface="Times New Roman" panose="02020603050405020304" pitchFamily="18" charset="0"/>
                <a:ea typeface="Calibri" panose="020F0502020204030204" pitchFamily="34" charset="0"/>
              </a:rPr>
              <a:t>These </a:t>
            </a:r>
            <a:r>
              <a:rPr lang="en-US" sz="1600" b="1" dirty="0">
                <a:solidFill>
                  <a:srgbClr val="000000"/>
                </a:solidFill>
                <a:effectLst/>
                <a:latin typeface="Times New Roman" panose="02020603050405020304" pitchFamily="18" charset="0"/>
                <a:ea typeface="Calibri" panose="020F0502020204030204" pitchFamily="34" charset="0"/>
              </a:rPr>
              <a:t>findings agreed with </a:t>
            </a:r>
            <a:r>
              <a:rPr lang="en-US" sz="1600" b="1" dirty="0" err="1">
                <a:solidFill>
                  <a:srgbClr val="000000"/>
                </a:solidFill>
                <a:effectLst/>
                <a:latin typeface="Times New Roman" panose="02020603050405020304" pitchFamily="18" charset="0"/>
                <a:ea typeface="Calibri" panose="020F0502020204030204" pitchFamily="34" charset="0"/>
              </a:rPr>
              <a:t>Moeb</a:t>
            </a:r>
            <a:r>
              <a:rPr lang="en-US" sz="1600" b="1" dirty="0">
                <a:solidFill>
                  <a:srgbClr val="000000"/>
                </a:solidFill>
                <a:effectLst/>
                <a:latin typeface="Times New Roman" panose="02020603050405020304" pitchFamily="18" charset="0"/>
                <a:ea typeface="Calibri" panose="020F0502020204030204" pitchFamily="34" charset="0"/>
              </a:rPr>
              <a:t> (1989), underlining the requirement for larger pillar width at higher cover depth.</a:t>
            </a:r>
            <a:r>
              <a:rPr lang="en-IN" sz="1600" b="1" dirty="0">
                <a:effectLst/>
              </a:rPr>
              <a:t> </a:t>
            </a:r>
          </a:p>
          <a:p>
            <a:pPr algn="just">
              <a:lnSpc>
                <a:spcPts val="1820"/>
              </a:lnSpc>
              <a:spcAft>
                <a:spcPts val="800"/>
              </a:spcAft>
              <a:buFont typeface="Wingdings" panose="05000000000000000000" pitchFamily="2" charset="2"/>
              <a:buChar char="v"/>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600" dirty="0" err="1" smtClean="0">
                <a:effectLst/>
                <a:latin typeface="Times New Roman" panose="02020603050405020304" pitchFamily="18" charset="0"/>
                <a:ea typeface="Calibri" panose="020F0502020204030204" pitchFamily="34" charset="0"/>
                <a:cs typeface="Times New Roman" panose="02020603050405020304" pitchFamily="18" charset="0"/>
              </a:rPr>
              <a:t>ZoPVS</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increased with reduction in pillar width. </a:t>
            </a:r>
            <a:r>
              <a:rPr lang="en-US"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Pillars </a:t>
            </a: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developing 100% </a:t>
            </a:r>
            <a:r>
              <a:rPr lang="en-US" sz="1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ZoPVS</a:t>
            </a:r>
            <a:r>
              <a:rPr lang="en-US"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marked </a:t>
            </a:r>
            <a:r>
              <a:rPr lang="en-US"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its piping failure as they were </a:t>
            </a: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unable to provide a meaningful hydraulic resistance against the imposed water head confirmed by a sharp increase in the seepage rate.</a:t>
            </a:r>
          </a:p>
          <a:p>
            <a:pPr algn="just">
              <a:lnSpc>
                <a:spcPts val="1820"/>
              </a:lnSpc>
              <a:spcAft>
                <a:spcPts val="800"/>
              </a:spcAft>
              <a:buFont typeface="Wingdings" panose="05000000000000000000" pitchFamily="2" charset="2"/>
              <a:buChar char="v"/>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seepage increased linearly with the permeability. Although the state of stress-dependent volumetric strain induced in the pillar of given remained the same for a given cover depth, the induced permeability was high for the high in-situ permeability of the rock. Therefore, higher seepage was observed through a pillar having higher in-situ permeability. </a:t>
            </a:r>
          </a:p>
          <a:p>
            <a:pPr algn="just">
              <a:lnSpc>
                <a:spcPts val="1820"/>
              </a:lnSpc>
              <a:spcAft>
                <a:spcPts val="800"/>
              </a:spcAft>
              <a:buFont typeface="Wingdings" panose="05000000000000000000" pitchFamily="2" charset="2"/>
              <a:buChar char="v"/>
            </a:pPr>
            <a:r>
              <a:rPr lang="en-US" sz="1600" dirty="0">
                <a:latin typeface="Times New Roman" panose="02020603050405020304" pitchFamily="18" charset="0"/>
                <a:ea typeface="Calibri" panose="020F0502020204030204" pitchFamily="34" charset="0"/>
                <a:cs typeface="Times New Roman" panose="02020603050405020304" pitchFamily="18" charset="0"/>
              </a:rPr>
              <a:t>For pillar width higher than its critical value for piping failure, the induced permeability was higher at the edges only, and the pillar had a significant core in intact condition. However, with a reduction in pillar size to its critical limit, the induced permeability increased significantly, covering the whole width of the pillar, and the intact zone in the pillar reduced to a negligible value. The pillar received the peak vertical stress in the centre during such condition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ts val="1820"/>
              </a:lnSpc>
              <a:spcAft>
                <a:spcPts val="800"/>
              </a:spcAft>
              <a:buFont typeface="Wingdings" panose="05000000000000000000" pitchFamily="2" charset="2"/>
              <a:buChar char="v"/>
            </a:pPr>
            <a:r>
              <a:rPr lang="en-US" sz="1600" dirty="0">
                <a:latin typeface="Times New Roman" panose="02020603050405020304" pitchFamily="18" charset="0"/>
                <a:ea typeface="Calibri" panose="020F0502020204030204" pitchFamily="34" charset="0"/>
                <a:cs typeface="Times New Roman" panose="02020603050405020304" pitchFamily="18" charset="0"/>
              </a:rPr>
              <a:t>The governing equation for </a:t>
            </a:r>
            <a:r>
              <a:rPr lang="en-US" sz="1600" dirty="0" err="1">
                <a:latin typeface="Times New Roman" panose="02020603050405020304" pitchFamily="18" charset="0"/>
                <a:ea typeface="Calibri" panose="020F0502020204030204" pitchFamily="34" charset="0"/>
                <a:cs typeface="Times New Roman" panose="02020603050405020304" pitchFamily="18" charset="0"/>
              </a:rPr>
              <a:t>ZoPVS</a:t>
            </a:r>
            <a:r>
              <a:rPr lang="en-US" sz="1600" dirty="0">
                <a:latin typeface="Times New Roman" panose="02020603050405020304" pitchFamily="18" charset="0"/>
                <a:ea typeface="Calibri" panose="020F0502020204030204" pitchFamily="34" charset="0"/>
                <a:cs typeface="Times New Roman" panose="02020603050405020304" pitchFamily="18" charset="0"/>
              </a:rPr>
              <a:t> considered the modulus ratio of the immediate roof/floor and coal, cover depth, average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insitu</a:t>
            </a:r>
            <a:r>
              <a:rPr lang="en-US" sz="1600" dirty="0">
                <a:latin typeface="Times New Roman" panose="02020603050405020304" pitchFamily="18" charset="0"/>
                <a:ea typeface="Calibri" panose="020F0502020204030204" pitchFamily="34" charset="0"/>
                <a:cs typeface="Times New Roman" panose="02020603050405020304" pitchFamily="18" charset="0"/>
              </a:rPr>
              <a:t> horizontal stress,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uni</a:t>
            </a:r>
            <a:r>
              <a:rPr lang="en-US" sz="1600" dirty="0">
                <a:latin typeface="Times New Roman" panose="02020603050405020304" pitchFamily="18" charset="0"/>
                <a:ea typeface="Calibri" panose="020F0502020204030204" pitchFamily="34" charset="0"/>
                <a:cs typeface="Times New Roman" panose="02020603050405020304" pitchFamily="18" charset="0"/>
              </a:rPr>
              <a:t>-axial compressive strength and pillar width to quantify the mechanical damage of a pillar and its effectiveness in controlling the seepage of water</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Similarly, the </a:t>
            </a:r>
            <a:r>
              <a:rPr lang="en-US" sz="1600" dirty="0">
                <a:latin typeface="Times New Roman" panose="02020603050405020304" pitchFamily="18" charset="0"/>
                <a:ea typeface="Calibri" panose="020F0502020204030204" pitchFamily="34" charset="0"/>
                <a:cs typeface="Times New Roman" panose="02020603050405020304" pitchFamily="18" charset="0"/>
              </a:rPr>
              <a:t>governing equation for the rate of water seepage considered the weighted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insitu</a:t>
            </a:r>
            <a:r>
              <a:rPr lang="en-US" sz="1600" dirty="0">
                <a:latin typeface="Times New Roman" panose="02020603050405020304" pitchFamily="18" charset="0"/>
                <a:ea typeface="Calibri" panose="020F0502020204030204" pitchFamily="34" charset="0"/>
                <a:cs typeface="Times New Roman" panose="02020603050405020304" pitchFamily="18" charset="0"/>
              </a:rPr>
              <a:t> permeability of the roof, pillar and floor in the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MZoI</a:t>
            </a:r>
            <a:r>
              <a:rPr lang="en-US" sz="1600" dirty="0">
                <a:latin typeface="Times New Roman" panose="02020603050405020304" pitchFamily="18" charset="0"/>
                <a:ea typeface="Calibri" panose="020F0502020204030204" pitchFamily="34" charset="0"/>
                <a:cs typeface="Times New Roman" panose="02020603050405020304" pitchFamily="18" charset="0"/>
              </a:rPr>
              <a:t>, the strength and modulus ratio of the immediate roof/floor and coal, cover depth, water head and the weighted average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insitu</a:t>
            </a:r>
            <a:r>
              <a:rPr lang="en-US" sz="1600" dirty="0">
                <a:latin typeface="Times New Roman" panose="02020603050405020304" pitchFamily="18" charset="0"/>
                <a:ea typeface="Calibri" panose="020F0502020204030204" pitchFamily="34" charset="0"/>
                <a:cs typeface="Times New Roman" panose="02020603050405020304" pitchFamily="18" charset="0"/>
              </a:rPr>
              <a:t> horizontal stress to estimate the hydraulic performance of the pillar system. These findings agreed well with the findings reported by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Moebs</a:t>
            </a:r>
            <a:r>
              <a:rPr lang="en-US" sz="1600" dirty="0">
                <a:latin typeface="Times New Roman" panose="02020603050405020304" pitchFamily="18" charset="0"/>
                <a:ea typeface="Calibri" panose="020F0502020204030204" pitchFamily="34" charset="0"/>
                <a:cs typeface="Times New Roman" panose="02020603050405020304" pitchFamily="18" charset="0"/>
              </a:rPr>
              <a:t> (1989) with regard to the </a:t>
            </a:r>
            <a:r>
              <a:rPr lang="en-IN" sz="1600" dirty="0">
                <a:latin typeface="Times New Roman" panose="02020603050405020304" pitchFamily="18" charset="0"/>
                <a:ea typeface="Calibri" panose="020F0502020204030204" pitchFamily="34" charset="0"/>
                <a:cs typeface="Times New Roman" panose="02020603050405020304" pitchFamily="18" charset="0"/>
              </a:rPr>
              <a:t>increasing depth of working and the water head and </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Shen et al. (2012),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LaMoreaux</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al. (2014) and Liu et al. (2021) with regard to the effect of high in-situ horizontal stresses on the damaged zone and seepage across the barrier under high water heads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820"/>
              </a:lnSpc>
              <a:spcAft>
                <a:spcPts val="800"/>
              </a:spcAft>
            </a:pP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22</a:t>
            </a:fld>
            <a:endParaRPr lang="en-IN"/>
          </a:p>
        </p:txBody>
      </p:sp>
    </p:spTree>
    <p:extLst>
      <p:ext uri="{BB962C8B-B14F-4D97-AF65-F5344CB8AC3E}">
        <p14:creationId xmlns:p14="http://schemas.microsoft.com/office/powerpoint/2010/main" val="2382866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D1EFE83-199E-735D-0DFE-6CBDF3895272}"/>
              </a:ext>
            </a:extLst>
          </p:cNvPr>
          <p:cNvSpPr>
            <a:spLocks noGrp="1"/>
          </p:cNvSpPr>
          <p:nvPr>
            <p:ph type="body" idx="1"/>
          </p:nvPr>
        </p:nvSpPr>
        <p:spPr>
          <a:xfrm>
            <a:off x="0" y="344032"/>
            <a:ext cx="11353800" cy="6012318"/>
          </a:xfrm>
        </p:spPr>
        <p:txBody>
          <a:bodyPr>
            <a:noAutofit/>
          </a:bodyPr>
          <a:lstStyle/>
          <a:p>
            <a:pPr algn="just">
              <a:lnSpc>
                <a:spcPct val="100000"/>
              </a:lnSpc>
              <a:spcBef>
                <a:spcPts val="600"/>
              </a:spcBef>
              <a:spcAft>
                <a:spcPts val="800"/>
              </a:spcAft>
              <a:buFont typeface="Wingdings" panose="05000000000000000000" pitchFamily="2" charset="2"/>
              <a:buChar char="v"/>
            </a:pPr>
            <a:r>
              <a:rPr lang="en-US" sz="1600" dirty="0">
                <a:latin typeface="Times New Roman" panose="02020603050405020304" pitchFamily="18" charset="0"/>
                <a:ea typeface="Calibri" panose="020F0502020204030204" pitchFamily="34" charset="0"/>
                <a:cs typeface="Times New Roman" panose="02020603050405020304" pitchFamily="18" charset="0"/>
              </a:rPr>
              <a:t>The results of water seepage through the regulation mandated pillar width of 60 m vis-à-vis the critical pillar width subjected to water head of 25–100% of the cover depth of 100–350 m in soft and hard strata conditions indicated that the size of PWBP need not be the same for the avoidance of its piping failure, irrespective of the cover depth.</a:t>
            </a:r>
          </a:p>
          <a:p>
            <a:pPr algn="just">
              <a:lnSpc>
                <a:spcPct val="100000"/>
              </a:lnSpc>
              <a:spcBef>
                <a:spcPts val="600"/>
              </a:spcBef>
              <a:spcAft>
                <a:spcPts val="800"/>
              </a:spcAft>
              <a:buFont typeface="Wingdings" panose="05000000000000000000" pitchFamily="2" charset="2"/>
              <a:buChar char="v"/>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study of water seepage through the CMR recommended width of 60 m for different cover depths and variable water head showed its reducing trend with a reduction in a water head from 100-25 % at a given cover depth. These results indicated that proactive control of the maximum water head can be helpful in controlling the seepage through a barrier pillar in the mine. </a:t>
            </a:r>
          </a:p>
          <a:p>
            <a:pPr algn="just">
              <a:lnSpc>
                <a:spcPct val="100000"/>
              </a:lnSpc>
              <a:spcAft>
                <a:spcPts val="800"/>
              </a:spcAft>
              <a:buFont typeface="Wingdings" panose="05000000000000000000" pitchFamily="2" charset="2"/>
              <a:buChar char="v"/>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seepage produced by the 60 m wide pillar was about 37 % less as compared to the maximum allowable seepage for the worst condition of water head at 100 m cover depth. On the other hand, the water seepage through such pillar was above the allowable seepage limit for water head exceeding 188m at cover depth of  250 m and 175 m at cover depth of 350 m.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These findings underline the requirement for proper analysis </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of pumping requirement before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closure of mines.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buFont typeface="Wingdings" panose="05000000000000000000" pitchFamily="2" charset="2"/>
              <a:buChar char="v"/>
            </a:pPr>
            <a:r>
              <a:rPr lang="en-US" sz="1600" dirty="0">
                <a:latin typeface="Times New Roman" panose="02020603050405020304" pitchFamily="18" charset="0"/>
                <a:ea typeface="Calibri" panose="020F0502020204030204" pitchFamily="34" charset="0"/>
                <a:cs typeface="Times New Roman" panose="02020603050405020304" pitchFamily="18" charset="0"/>
              </a:rPr>
              <a:t>It is observed that the pillar size for the maximum allowable seepage does not vary significantly with rock strength. However, the critical width is significantly affected by the strength of the rock. </a:t>
            </a:r>
          </a:p>
          <a:p>
            <a:pPr algn="just">
              <a:lnSpc>
                <a:spcPct val="100000"/>
              </a:lnSpc>
              <a:spcAft>
                <a:spcPts val="800"/>
              </a:spcAft>
              <a:buFont typeface="Wingdings" panose="05000000000000000000" pitchFamily="2" charset="2"/>
              <a:buChar char="v"/>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PWBP width needed to be increased for a controlled seepage under increasing cover depth and water head. The required width varied from 2.6-5.5 times the critical width of 8.8-34 m for the worst possible water head at cover depth of 100-350 m.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buFont typeface="Wingdings" panose="05000000000000000000" pitchFamily="2" charset="2"/>
              <a:buChar char="v"/>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PWBP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should not only provide safety against the danger of inundation due to its inadvertent failure but should also contribute for effective control of water seepage for avoidance of mine inundation through out the mine life. Accordingly, the rational width of PWBP is decided, corresponding to 50 % of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ZoPVS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for the critical width. The corresponding seepage rate  on the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characteristic curve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consistently confirmed a controlled seepage of water along with the physical stability of the pillar for its long term acceptable performance.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23</a:t>
            </a:fld>
            <a:endParaRPr lang="en-IN"/>
          </a:p>
        </p:txBody>
      </p:sp>
    </p:spTree>
    <p:extLst>
      <p:ext uri="{BB962C8B-B14F-4D97-AF65-F5344CB8AC3E}">
        <p14:creationId xmlns:p14="http://schemas.microsoft.com/office/powerpoint/2010/main" val="1799367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EE1A468-C5BD-F5EC-65EF-B25AB906A7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24</a:t>
            </a:fld>
            <a:endParaRPr lang="en-IN"/>
          </a:p>
        </p:txBody>
      </p:sp>
      <p:sp>
        <p:nvSpPr>
          <p:cNvPr id="6" name="TextBox 5">
            <a:extLst>
              <a:ext uri="{FF2B5EF4-FFF2-40B4-BE49-F238E27FC236}">
                <a16:creationId xmlns:a16="http://schemas.microsoft.com/office/drawing/2014/main" xmlns="" id="{42BB8091-9DFE-A71E-A0E6-FE2297D130DE}"/>
              </a:ext>
            </a:extLst>
          </p:cNvPr>
          <p:cNvSpPr txBox="1"/>
          <p:nvPr/>
        </p:nvSpPr>
        <p:spPr>
          <a:xfrm>
            <a:off x="609600" y="620039"/>
            <a:ext cx="10744200" cy="3741152"/>
          </a:xfrm>
          <a:prstGeom prst="rect">
            <a:avLst/>
          </a:prstGeom>
          <a:noFill/>
        </p:spPr>
        <p:txBody>
          <a:bodyPr wrap="square">
            <a:spAutoFit/>
          </a:bodyPr>
          <a:lstStyle/>
          <a:p>
            <a:pPr marL="342900" lvl="0" indent="-342900" algn="just">
              <a:lnSpc>
                <a:spcPct val="150000"/>
              </a:lnSpc>
              <a:buFont typeface="Wingdings" panose="05000000000000000000" pitchFamily="2" charset="2"/>
              <a:buChar char="Ø"/>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existing approach of pillar design suggested the most common pillar width of 25-30 m at a cover depth of 100 m and a pillar width of 50 m at a cover depth of 350 m. However, they are unable to comment on the hydraulic performance of pillars for different water heads and cover depths.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Higher rock mass strength provided only marginal support to the stability of the PWBP as the weakening caused by the water absorption reduced its effective strength drastically in the water-saturated condition. The pillar system produced the worst rate of water seepage rate among the possible flow regimes</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50000"/>
              </a:lnSpc>
              <a:buFont typeface="Wingdings" panose="05000000000000000000" pitchFamily="2" charset="2"/>
              <a:buChar char="Ø"/>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The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ZoPVS</a:t>
            </a:r>
            <a:r>
              <a:rPr lang="en-US" sz="1600" dirty="0">
                <a:latin typeface="Times New Roman" panose="02020603050405020304" pitchFamily="18" charset="0"/>
                <a:ea typeface="Calibri" panose="020F0502020204030204" pitchFamily="34" charset="0"/>
                <a:cs typeface="Times New Roman" panose="02020603050405020304" pitchFamily="18" charset="0"/>
              </a:rPr>
              <a:t> of 100 % marked critical width of PWBP, which is liable to cause its piping failure and an uncontrolled seepage rate to cause inundation of the mine.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Ø"/>
            </a:pPr>
            <a:r>
              <a:rPr lang="en-US" alt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a:t>
            </a:r>
            <a:r>
              <a:rPr lang="en-US" alt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following table provides the estimates of critical pillar width (A), desired pillar width for controlled seepage rate (B), and rational pillar width (C), along with the corresponding water head for a cover depth of 100-350 m</a:t>
            </a:r>
            <a:r>
              <a:rPr lang="en-US" altLang="en-U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1600" dirty="0">
              <a:solidFill>
                <a:schemeClr val="tx1"/>
              </a:solidFill>
            </a:endParaRPr>
          </a:p>
        </p:txBody>
      </p:sp>
      <p:sp>
        <p:nvSpPr>
          <p:cNvPr id="5" name="Title 1"/>
          <p:cNvSpPr>
            <a:spLocks noGrp="1"/>
          </p:cNvSpPr>
          <p:nvPr>
            <p:ph type="title"/>
          </p:nvPr>
        </p:nvSpPr>
        <p:spPr>
          <a:xfrm>
            <a:off x="1534562" y="106978"/>
            <a:ext cx="8894275" cy="513061"/>
          </a:xfrm>
        </p:spPr>
        <p:txBody>
          <a:bodyPr>
            <a:noAutofit/>
          </a:bodyPr>
          <a:lstStyle/>
          <a:p>
            <a:pPr algn="ctr"/>
            <a:r>
              <a:rPr lang="en-US" sz="3600" b="1" dirty="0">
                <a:latin typeface="Times New Roman" panose="02020603050405020304" pitchFamily="18" charset="0"/>
                <a:cs typeface="Times New Roman" panose="02020603050405020304" pitchFamily="18" charset="0"/>
              </a:rPr>
              <a:t>Conclusion</a:t>
            </a:r>
          </a:p>
        </p:txBody>
      </p:sp>
      <p:graphicFrame>
        <p:nvGraphicFramePr>
          <p:cNvPr id="7" name="Table 6">
            <a:extLst>
              <a:ext uri="{FF2B5EF4-FFF2-40B4-BE49-F238E27FC236}">
                <a16:creationId xmlns:a16="http://schemas.microsoft.com/office/drawing/2014/main" xmlns="" id="{3380399A-0C70-1478-2BE1-402E0AF37CFF}"/>
              </a:ext>
            </a:extLst>
          </p:cNvPr>
          <p:cNvGraphicFramePr>
            <a:graphicFrameLocks noGrp="1"/>
          </p:cNvGraphicFramePr>
          <p:nvPr>
            <p:extLst>
              <p:ext uri="{D42A27DB-BD31-4B8C-83A1-F6EECF244321}">
                <p14:modId xmlns:p14="http://schemas.microsoft.com/office/powerpoint/2010/main" val="1290697751"/>
              </p:ext>
            </p:extLst>
          </p:nvPr>
        </p:nvGraphicFramePr>
        <p:xfrm>
          <a:off x="2726120" y="4471095"/>
          <a:ext cx="6511160" cy="2250380"/>
        </p:xfrm>
        <a:graphic>
          <a:graphicData uri="http://schemas.openxmlformats.org/drawingml/2006/table">
            <a:tbl>
              <a:tblPr firstRow="1" firstCol="1" bandRow="1">
                <a:tableStyleId>{6F1BFFD1-9325-4929-B495-E7744B7E128E}</a:tableStyleId>
              </a:tblPr>
              <a:tblGrid>
                <a:gridCol w="1045000">
                  <a:extLst>
                    <a:ext uri="{9D8B030D-6E8A-4147-A177-3AD203B41FA5}">
                      <a16:colId xmlns:a16="http://schemas.microsoft.com/office/drawing/2014/main" xmlns="" val="1855023355"/>
                    </a:ext>
                  </a:extLst>
                </a:gridCol>
                <a:gridCol w="1205771">
                  <a:extLst>
                    <a:ext uri="{9D8B030D-6E8A-4147-A177-3AD203B41FA5}">
                      <a16:colId xmlns:a16="http://schemas.microsoft.com/office/drawing/2014/main" xmlns="" val="2795664489"/>
                    </a:ext>
                  </a:extLst>
                </a:gridCol>
                <a:gridCol w="1205771">
                  <a:extLst>
                    <a:ext uri="{9D8B030D-6E8A-4147-A177-3AD203B41FA5}">
                      <a16:colId xmlns:a16="http://schemas.microsoft.com/office/drawing/2014/main" xmlns="" val="1096260310"/>
                    </a:ext>
                  </a:extLst>
                </a:gridCol>
                <a:gridCol w="1366540">
                  <a:extLst>
                    <a:ext uri="{9D8B030D-6E8A-4147-A177-3AD203B41FA5}">
                      <a16:colId xmlns:a16="http://schemas.microsoft.com/office/drawing/2014/main" xmlns="" val="975931215"/>
                    </a:ext>
                  </a:extLst>
                </a:gridCol>
                <a:gridCol w="1688078">
                  <a:extLst>
                    <a:ext uri="{9D8B030D-6E8A-4147-A177-3AD203B41FA5}">
                      <a16:colId xmlns:a16="http://schemas.microsoft.com/office/drawing/2014/main" xmlns="" val="1966332090"/>
                    </a:ext>
                  </a:extLst>
                </a:gridCol>
              </a:tblGrid>
              <a:tr h="133985">
                <a:tc rowSpan="2">
                  <a:txBody>
                    <a:bodyPr/>
                    <a:lstStyle/>
                    <a:p>
                      <a:pPr algn="ctr">
                        <a:lnSpc>
                          <a:spcPct val="107000"/>
                        </a:lnSpc>
                        <a:spcAft>
                          <a:spcPts val="800"/>
                        </a:spcAft>
                      </a:pPr>
                      <a:r>
                        <a:rPr lang="en-US" sz="1400" dirty="0">
                          <a:effectLst/>
                        </a:rPr>
                        <a:t>Cover Depth, m</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rPr>
                        <a:t>Critical width, m</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rPr>
                        <a:t>Desired width, m</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rPr>
                        <a:t>Rational width, m</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rPr>
                        <a:t>Desired water head, m</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41394075"/>
                  </a:ext>
                </a:extLst>
              </a:tr>
              <a:tr h="0">
                <a:tc vMerge="1">
                  <a:txBody>
                    <a:bodyPr/>
                    <a:lstStyle/>
                    <a:p>
                      <a:endParaRPr lang="en-US"/>
                    </a:p>
                  </a:txBody>
                  <a:tcPr/>
                </a:tc>
                <a:tc>
                  <a:txBody>
                    <a:bodyPr/>
                    <a:lstStyle/>
                    <a:p>
                      <a:pPr algn="ctr">
                        <a:lnSpc>
                          <a:spcPct val="107000"/>
                        </a:lnSpc>
                        <a:spcAft>
                          <a:spcPts val="800"/>
                        </a:spcAft>
                      </a:pPr>
                      <a:r>
                        <a:rPr lang="en-US" sz="1400">
                          <a:effectLst/>
                        </a:rPr>
                        <a:t>(A)</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a:effectLst/>
                        </a:rPr>
                        <a:t>(B)</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800"/>
                        </a:spcAft>
                      </a:pPr>
                      <a:r>
                        <a:rPr lang="en-US" sz="1400" dirty="0">
                          <a:effectLst/>
                        </a:rPr>
                        <a:t>(C)</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4139758045"/>
                  </a:ext>
                </a:extLst>
              </a:tr>
              <a:tr h="127635">
                <a:tc>
                  <a:txBody>
                    <a:bodyPr/>
                    <a:lstStyle/>
                    <a:p>
                      <a:pPr algn="ctr">
                        <a:lnSpc>
                          <a:spcPct val="107000"/>
                        </a:lnSpc>
                        <a:spcAft>
                          <a:spcPts val="800"/>
                        </a:spcAft>
                      </a:pPr>
                      <a:r>
                        <a:rPr lang="en-US"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effectLst/>
                        </a:rPr>
                        <a:t>12.4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32.4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effectLst/>
                        </a:rPr>
                        <a:t>27.7</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86.8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62643584"/>
                  </a:ext>
                </a:extLst>
              </a:tr>
              <a:tr h="127635">
                <a:tc>
                  <a:txBody>
                    <a:bodyPr/>
                    <a:lstStyle/>
                    <a:p>
                      <a:pPr algn="ctr">
                        <a:lnSpc>
                          <a:spcPct val="107000"/>
                        </a:lnSpc>
                        <a:spcAft>
                          <a:spcPts val="800"/>
                        </a:spcAft>
                      </a:pPr>
                      <a:r>
                        <a:rPr lang="en-US" sz="1600">
                          <a:effectLst/>
                        </a:rPr>
                        <a:t>150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20.8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52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effectLst/>
                        </a:rPr>
                        <a:t>46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134.2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11530218"/>
                  </a:ext>
                </a:extLst>
              </a:tr>
              <a:tr h="127635">
                <a:tc>
                  <a:txBody>
                    <a:bodyPr/>
                    <a:lstStyle/>
                    <a:p>
                      <a:pPr algn="ctr">
                        <a:lnSpc>
                          <a:spcPct val="107000"/>
                        </a:lnSpc>
                        <a:spcAft>
                          <a:spcPts val="800"/>
                        </a:spcAft>
                      </a:pPr>
                      <a:r>
                        <a:rPr lang="en-US" sz="1600">
                          <a:effectLst/>
                        </a:rPr>
                        <a:t>200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26.9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72.3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59.2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166.9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56841536"/>
                  </a:ext>
                </a:extLst>
              </a:tr>
              <a:tr h="127635">
                <a:tc>
                  <a:txBody>
                    <a:bodyPr/>
                    <a:lstStyle/>
                    <a:p>
                      <a:pPr algn="ctr">
                        <a:lnSpc>
                          <a:spcPct val="107000"/>
                        </a:lnSpc>
                        <a:spcAft>
                          <a:spcPts val="800"/>
                        </a:spcAft>
                      </a:pPr>
                      <a:r>
                        <a:rPr lang="en-US" sz="1600">
                          <a:effectLst/>
                        </a:rPr>
                        <a:t>250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30.8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92.8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67.8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188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63642152"/>
                  </a:ext>
                </a:extLst>
              </a:tr>
              <a:tr h="127635">
                <a:tc>
                  <a:txBody>
                    <a:bodyPr/>
                    <a:lstStyle/>
                    <a:p>
                      <a:pPr algn="ctr">
                        <a:lnSpc>
                          <a:spcPct val="107000"/>
                        </a:lnSpc>
                        <a:spcAft>
                          <a:spcPts val="800"/>
                        </a:spcAft>
                      </a:pPr>
                      <a:r>
                        <a:rPr lang="en-US" sz="1600">
                          <a:effectLst/>
                        </a:rPr>
                        <a:t>300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33.1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113.5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72.5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199.5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38643838"/>
                  </a:ext>
                </a:extLst>
              </a:tr>
              <a:tr h="133985">
                <a:tc>
                  <a:txBody>
                    <a:bodyPr/>
                    <a:lstStyle/>
                    <a:p>
                      <a:pPr algn="ctr">
                        <a:lnSpc>
                          <a:spcPct val="107000"/>
                        </a:lnSpc>
                        <a:spcAft>
                          <a:spcPts val="800"/>
                        </a:spcAft>
                      </a:pPr>
                      <a:r>
                        <a:rPr lang="en-US" sz="1600">
                          <a:effectLst/>
                        </a:rPr>
                        <a:t>350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34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134.6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effectLst/>
                        </a:rPr>
                        <a:t>75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effectLst/>
                        </a:rPr>
                        <a:t>205.7</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09206287"/>
                  </a:ext>
                </a:extLst>
              </a:tr>
            </a:tbl>
          </a:graphicData>
        </a:graphic>
      </p:graphicFrame>
    </p:spTree>
    <p:extLst>
      <p:ext uri="{BB962C8B-B14F-4D97-AF65-F5344CB8AC3E}">
        <p14:creationId xmlns:p14="http://schemas.microsoft.com/office/powerpoint/2010/main" val="199605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25</a:t>
            </a:fld>
            <a:endParaRPr lang="en-IN"/>
          </a:p>
        </p:txBody>
      </p:sp>
      <p:sp>
        <p:nvSpPr>
          <p:cNvPr id="8" name="TextBox 7">
            <a:extLst>
              <a:ext uri="{FF2B5EF4-FFF2-40B4-BE49-F238E27FC236}">
                <a16:creationId xmlns:a16="http://schemas.microsoft.com/office/drawing/2014/main" xmlns="" id="{F6B55924-484B-1251-1E6A-B612AFA21890}"/>
              </a:ext>
            </a:extLst>
          </p:cNvPr>
          <p:cNvSpPr txBox="1"/>
          <p:nvPr/>
        </p:nvSpPr>
        <p:spPr>
          <a:xfrm>
            <a:off x="461728" y="1027318"/>
            <a:ext cx="11090494" cy="4710905"/>
          </a:xfrm>
          <a:prstGeom prst="rect">
            <a:avLst/>
          </a:prstGeom>
          <a:noFill/>
        </p:spPr>
        <p:txBody>
          <a:bodyPr wrap="square">
            <a:spAutoFit/>
          </a:bodyPr>
          <a:lstStyle/>
          <a:p>
            <a:pPr marL="285750" indent="-285750" algn="just">
              <a:lnSpc>
                <a:spcPct val="150000"/>
              </a:lnSpc>
              <a:spcBef>
                <a:spcPts val="600"/>
              </a:spcBef>
              <a:buFont typeface="Wingdings" panose="05000000000000000000" pitchFamily="2" charset="2"/>
              <a:buChar char="Ø"/>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1600" dirty="0">
                <a:latin typeface="Times New Roman" panose="02020603050405020304" pitchFamily="18" charset="0"/>
                <a:ea typeface="Calibri" panose="020F0502020204030204" pitchFamily="34" charset="0"/>
                <a:cs typeface="Times New Roman" panose="02020603050405020304" pitchFamily="18" charset="0"/>
              </a:rPr>
              <a:t>adoption of a 60 m wide pillar as per the prevailing regulatory provision is resulting in avoidable loss of coal at a shallow cover depth of 100 m, but it is unable to contain the water seepage rate within the permissible limit for water head of more than 75 % at 250 m cover depth and 50 % at 350 m depth. The water head needed regulation to 43-60 % to fulfil the requirement of controlled water seepage rate.</a:t>
            </a:r>
          </a:p>
          <a:p>
            <a:pPr marL="285750" indent="-285750" algn="just">
              <a:lnSpc>
                <a:spcPct val="150000"/>
              </a:lnSpc>
              <a:spcBef>
                <a:spcPts val="600"/>
              </a:spcBef>
              <a:buFont typeface="Wingdings" panose="05000000000000000000" pitchFamily="2" charset="2"/>
              <a:buChar char="Ø"/>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1600" dirty="0">
                <a:latin typeface="Times New Roman" panose="02020603050405020304" pitchFamily="18" charset="0"/>
                <a:ea typeface="Calibri" panose="020F0502020204030204" pitchFamily="34" charset="0"/>
                <a:cs typeface="Times New Roman" panose="02020603050405020304" pitchFamily="18" charset="0"/>
              </a:rPr>
              <a:t>30 m wide PWBP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in </a:t>
            </a:r>
            <a:r>
              <a:rPr lang="en-US" sz="1600" dirty="0">
                <a:latin typeface="Times New Roman" panose="02020603050405020304" pitchFamily="18" charset="0"/>
                <a:ea typeface="Calibri" panose="020F0502020204030204" pitchFamily="34" charset="0"/>
                <a:cs typeface="Times New Roman" panose="02020603050405020304" pitchFamily="18" charset="0"/>
              </a:rPr>
              <a:t>Lower Kenda mine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t>
            </a:r>
            <a:r>
              <a:rPr lang="en-US" sz="1600" dirty="0">
                <a:latin typeface="Times New Roman" panose="02020603050405020304" pitchFamily="18" charset="0"/>
                <a:ea typeface="Calibri" panose="020F0502020204030204" pitchFamily="34" charset="0"/>
                <a:cs typeface="Times New Roman" panose="02020603050405020304" pitchFamily="18" charset="0"/>
              </a:rPr>
              <a:t>a cover depth of 134.5 m was producing more than the permissible seepage rate owing to unregulated water head in the abandoned mine working, causing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periodical </a:t>
            </a:r>
            <a:r>
              <a:rPr lang="en-US" sz="1600" dirty="0">
                <a:latin typeface="Times New Roman" panose="02020603050405020304" pitchFamily="18" charset="0"/>
                <a:ea typeface="Calibri" panose="020F0502020204030204" pitchFamily="34" charset="0"/>
                <a:cs typeface="Times New Roman" panose="02020603050405020304" pitchFamily="18" charset="0"/>
              </a:rPr>
              <a:t>flooding and frequent mine closure.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These </a:t>
            </a:r>
            <a:r>
              <a:rPr lang="en-US" sz="1600" dirty="0">
                <a:latin typeface="Times New Roman" panose="02020603050405020304" pitchFamily="18" charset="0"/>
                <a:ea typeface="Calibri" panose="020F0502020204030204" pitchFamily="34" charset="0"/>
                <a:cs typeface="Times New Roman" panose="02020603050405020304" pitchFamily="18" charset="0"/>
              </a:rPr>
              <a:t>results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of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ZoPVS</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and seepage through the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pilar</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corroborated </a:t>
            </a:r>
            <a:r>
              <a:rPr lang="en-US" sz="1600" dirty="0">
                <a:latin typeface="Times New Roman" panose="02020603050405020304" pitchFamily="18" charset="0"/>
                <a:ea typeface="Calibri" panose="020F0502020204030204" pitchFamily="34" charset="0"/>
                <a:cs typeface="Times New Roman" panose="02020603050405020304" pitchFamily="18" charset="0"/>
              </a:rPr>
              <a:t>well with the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prevailing field condition. The </a:t>
            </a:r>
            <a:r>
              <a:rPr lang="en-US" sz="1600" dirty="0">
                <a:latin typeface="Times New Roman" panose="02020603050405020304" pitchFamily="18" charset="0"/>
                <a:ea typeface="Calibri" panose="020F0502020204030204" pitchFamily="34" charset="0"/>
                <a:cs typeface="Times New Roman" panose="02020603050405020304" pitchFamily="18" charset="0"/>
              </a:rPr>
              <a:t>critical, controlled seepage rate, and rational pillar widths were 9.8, 32.4, and 21.8 m, respectively, for this mine. </a:t>
            </a:r>
            <a:endParaRPr lang="en-IN" sz="16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Bef>
                <a:spcPts val="600"/>
              </a:spcBef>
              <a:buFont typeface="Wingdings" panose="05000000000000000000" pitchFamily="2" charset="2"/>
              <a:buChar char="Ø"/>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Adoption </a:t>
            </a:r>
            <a:r>
              <a:rPr lang="en-US" sz="1600" dirty="0">
                <a:latin typeface="Times New Roman" panose="02020603050405020304" pitchFamily="18" charset="0"/>
                <a:ea typeface="Calibri" panose="020F0502020204030204" pitchFamily="34" charset="0"/>
                <a:cs typeface="Times New Roman" panose="02020603050405020304" pitchFamily="18" charset="0"/>
              </a:rPr>
              <a:t>of rational pillar width at Lower Kenda mine would require control of the maximum water head to 94 m. The mine needed to enhance its installed pumping capacity by about 600 GPM to avoid the mine flooding during the monsoon period.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Bef>
                <a:spcPts val="600"/>
              </a:spcBef>
              <a:buFont typeface="Wingdings" panose="05000000000000000000" pitchFamily="2" charset="2"/>
              <a:buChar char="Ø"/>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1600" dirty="0">
                <a:latin typeface="Times New Roman" panose="02020603050405020304" pitchFamily="18" charset="0"/>
                <a:ea typeface="Calibri" panose="020F0502020204030204" pitchFamily="34" charset="0"/>
                <a:cs typeface="Times New Roman" panose="02020603050405020304" pitchFamily="18" charset="0"/>
              </a:rPr>
              <a:t>research-based guideline can be helpful in the rational design of new barrier pillars and validate the adequacy of existing barriers against a known water head under a given geo-mining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condition.</a:t>
            </a:r>
            <a:endParaRPr lang="en-IN"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7161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04" y="117695"/>
            <a:ext cx="10515600" cy="584671"/>
          </a:xfrm>
        </p:spPr>
        <p:txBody>
          <a:bodyPr>
            <a:noAutofit/>
          </a:bodyPr>
          <a:lstStyle/>
          <a:p>
            <a:pPr algn="ctr"/>
            <a:r>
              <a:rPr lang="en-US" sz="3600" b="1" dirty="0">
                <a:latin typeface="Times New Roman" panose="02020603050405020304" pitchFamily="18" charset="0"/>
                <a:cs typeface="Times New Roman" panose="02020603050405020304" pitchFamily="18" charset="0"/>
              </a:rPr>
              <a:t>References</a:t>
            </a:r>
          </a:p>
        </p:txBody>
      </p:sp>
      <p:sp>
        <p:nvSpPr>
          <p:cNvPr id="3" name="Text Placeholder 2"/>
          <p:cNvSpPr>
            <a:spLocks noGrp="1"/>
          </p:cNvSpPr>
          <p:nvPr>
            <p:ph type="body" idx="1"/>
          </p:nvPr>
        </p:nvSpPr>
        <p:spPr>
          <a:xfrm>
            <a:off x="467008" y="584670"/>
            <a:ext cx="10515600" cy="6060573"/>
          </a:xfrm>
        </p:spPr>
        <p:txBody>
          <a:bodyPr>
            <a:noAutofit/>
          </a:bodyPr>
          <a:lstStyle/>
          <a:p>
            <a:pPr algn="just"/>
            <a:r>
              <a:rPr lang="en-IN" sz="1200" dirty="0">
                <a:latin typeface="Times New Roman" panose="02020603050405020304" pitchFamily="18" charset="0"/>
                <a:cs typeface="Times New Roman" panose="02020603050405020304" pitchFamily="18" charset="0"/>
              </a:rPr>
              <a:t>Chen L, Feng X, </a:t>
            </a:r>
            <a:r>
              <a:rPr lang="en-IN" sz="1200" dirty="0" err="1">
                <a:latin typeface="Times New Roman" panose="02020603050405020304" pitchFamily="18" charset="0"/>
                <a:cs typeface="Times New Roman" panose="02020603050405020304" pitchFamily="18" charset="0"/>
              </a:rPr>
              <a:t>Xie</a:t>
            </a:r>
            <a:r>
              <a:rPr lang="en-IN" sz="1200" dirty="0">
                <a:latin typeface="Times New Roman" panose="02020603050405020304" pitchFamily="18" charset="0"/>
                <a:cs typeface="Times New Roman" panose="02020603050405020304" pitchFamily="18" charset="0"/>
              </a:rPr>
              <a:t> W, et al (2017) Using a Fluid–Solid Coupled Numerical Simulation to Determine a Suitable Size for Barrier Pillars When Mining Shallow Coal Seams Beneath an Unconsolidated, Confined Aquifer. Mine Water Environ 36:67–77. https://doi.org/10.1007/s10230-016-0404-6</a:t>
            </a:r>
          </a:p>
          <a:p>
            <a:pPr algn="just"/>
            <a:r>
              <a:rPr lang="en-IN" sz="1200" dirty="0">
                <a:latin typeface="Times New Roman" panose="02020603050405020304" pitchFamily="18" charset="0"/>
                <a:cs typeface="Times New Roman" panose="02020603050405020304" pitchFamily="18" charset="0"/>
              </a:rPr>
              <a:t>Das MN (1986) Influence of width/height ratio on post-failure behaviour of coal. International Journal of Mining and Geological Engineering 4:79–87. https://doi.org/10.1007/BF01553759</a:t>
            </a:r>
          </a:p>
          <a:p>
            <a:pPr algn="just"/>
            <a:r>
              <a:rPr lang="en-IN" sz="1200" dirty="0">
                <a:latin typeface="Times New Roman" panose="02020603050405020304" pitchFamily="18" charset="0"/>
                <a:cs typeface="Times New Roman" panose="02020603050405020304" pitchFamily="18" charset="0"/>
              </a:rPr>
              <a:t>Dash AK, </a:t>
            </a:r>
            <a:r>
              <a:rPr lang="en-IN" sz="1200" dirty="0" err="1">
                <a:latin typeface="Times New Roman" panose="02020603050405020304" pitchFamily="18" charset="0"/>
                <a:cs typeface="Times New Roman" panose="02020603050405020304" pitchFamily="18" charset="0"/>
              </a:rPr>
              <a:t>Bhattacharjee</a:t>
            </a:r>
            <a:r>
              <a:rPr lang="en-IN" sz="1200" dirty="0">
                <a:latin typeface="Times New Roman" panose="02020603050405020304" pitchFamily="18" charset="0"/>
                <a:cs typeface="Times New Roman" panose="02020603050405020304" pitchFamily="18" charset="0"/>
              </a:rPr>
              <a:t> RM, Paul PS (2016) Lessons learnt from Indian inundation disasters: An analysis of case studies. International Journal of Disaster Risk Reduction 20:93–102. https://doi.org/10.1016/j.ijdrr.2016.10.013</a:t>
            </a:r>
          </a:p>
          <a:p>
            <a:pPr algn="just"/>
            <a:r>
              <a:rPr lang="en-IN" sz="1200" dirty="0">
                <a:latin typeface="Times New Roman" panose="02020603050405020304" pitchFamily="18" charset="0"/>
                <a:cs typeface="Times New Roman" panose="02020603050405020304" pitchFamily="18" charset="0"/>
              </a:rPr>
              <a:t>DGMS (2017) The Coal Mines Regulations 2017</a:t>
            </a:r>
          </a:p>
          <a:p>
            <a:pPr algn="just"/>
            <a:r>
              <a:rPr lang="en-IN" sz="1200" dirty="0">
                <a:latin typeface="Times New Roman" panose="02020603050405020304" pitchFamily="18" charset="0"/>
                <a:cs typeface="Times New Roman" panose="02020603050405020304" pitchFamily="18" charset="0"/>
              </a:rPr>
              <a:t>DGMS (2003) Recommendations of </a:t>
            </a:r>
            <a:r>
              <a:rPr lang="en-IN" sz="1200" dirty="0" err="1">
                <a:latin typeface="Times New Roman" panose="02020603050405020304" pitchFamily="18" charset="0"/>
                <a:cs typeface="Times New Roman" panose="02020603050405020304" pitchFamily="18" charset="0"/>
              </a:rPr>
              <a:t>Bagdigi</a:t>
            </a:r>
            <a:r>
              <a:rPr lang="en-IN" sz="1200" dirty="0">
                <a:latin typeface="Times New Roman" panose="02020603050405020304" pitchFamily="18" charset="0"/>
                <a:cs typeface="Times New Roman" panose="02020603050405020304" pitchFamily="18" charset="0"/>
              </a:rPr>
              <a:t> Court of inquiry</a:t>
            </a:r>
          </a:p>
          <a:p>
            <a:pPr algn="just"/>
            <a:r>
              <a:rPr lang="en-IN" sz="1200" dirty="0" err="1">
                <a:latin typeface="Times New Roman" panose="02020603050405020304" pitchFamily="18" charset="0"/>
                <a:cs typeface="Times New Roman" panose="02020603050405020304" pitchFamily="18" charset="0"/>
              </a:rPr>
              <a:t>Durucan</a:t>
            </a:r>
            <a:r>
              <a:rPr lang="en-IN" sz="1200" dirty="0">
                <a:latin typeface="Times New Roman" panose="02020603050405020304" pitchFamily="18" charset="0"/>
                <a:cs typeface="Times New Roman" panose="02020603050405020304" pitchFamily="18" charset="0"/>
              </a:rPr>
              <a:t> S (1981) An investigation into the stress-permeability relationship of coals and flow patterns around working </a:t>
            </a:r>
            <a:r>
              <a:rPr lang="en-IN" sz="1200" dirty="0" err="1">
                <a:latin typeface="Times New Roman" panose="02020603050405020304" pitchFamily="18" charset="0"/>
                <a:cs typeface="Times New Roman" panose="02020603050405020304" pitchFamily="18" charset="0"/>
              </a:rPr>
              <a:t>longwall</a:t>
            </a:r>
            <a:r>
              <a:rPr lang="en-IN" sz="1200" dirty="0">
                <a:latin typeface="Times New Roman" panose="02020603050405020304" pitchFamily="18" charset="0"/>
                <a:cs typeface="Times New Roman" panose="02020603050405020304" pitchFamily="18" charset="0"/>
              </a:rPr>
              <a:t> faces. PhD thesis, University of Nottingham</a:t>
            </a:r>
          </a:p>
          <a:p>
            <a:pPr algn="just"/>
            <a:r>
              <a:rPr lang="en-IN" sz="1200" dirty="0" err="1">
                <a:latin typeface="Times New Roman" panose="02020603050405020304" pitchFamily="18" charset="0"/>
                <a:cs typeface="Times New Roman" panose="02020603050405020304" pitchFamily="18" charset="0"/>
              </a:rPr>
              <a:t>Esterhuizen</a:t>
            </a:r>
            <a:r>
              <a:rPr lang="en-IN" sz="1200" dirty="0">
                <a:latin typeface="Times New Roman" panose="02020603050405020304" pitchFamily="18" charset="0"/>
                <a:cs typeface="Times New Roman" panose="02020603050405020304" pitchFamily="18" charset="0"/>
              </a:rPr>
              <a:t> G, </a:t>
            </a:r>
            <a:r>
              <a:rPr lang="en-IN" sz="1200" dirty="0" err="1">
                <a:latin typeface="Times New Roman" panose="02020603050405020304" pitchFamily="18" charset="0"/>
                <a:cs typeface="Times New Roman" panose="02020603050405020304" pitchFamily="18" charset="0"/>
              </a:rPr>
              <a:t>Karacan</a:t>
            </a:r>
            <a:r>
              <a:rPr lang="en-IN" sz="1200" dirty="0">
                <a:latin typeface="Times New Roman" panose="02020603050405020304" pitchFamily="18" charset="0"/>
                <a:cs typeface="Times New Roman" panose="02020603050405020304" pitchFamily="18" charset="0"/>
              </a:rPr>
              <a:t> C (2007) A Methodology for Determining Gob Permeability Distributions and its Application to Reservoir </a:t>
            </a:r>
            <a:r>
              <a:rPr lang="en-IN" sz="1200" dirty="0" err="1">
                <a:latin typeface="Times New Roman" panose="02020603050405020304" pitchFamily="18" charset="0"/>
                <a:cs typeface="Times New Roman" panose="02020603050405020304" pitchFamily="18" charset="0"/>
              </a:rPr>
              <a:t>Modeling</a:t>
            </a:r>
            <a:r>
              <a:rPr lang="en-IN" sz="1200" dirty="0">
                <a:latin typeface="Times New Roman" panose="02020603050405020304" pitchFamily="18" charset="0"/>
                <a:cs typeface="Times New Roman" panose="02020603050405020304" pitchFamily="18" charset="0"/>
              </a:rPr>
              <a:t> of Coal Mine </a:t>
            </a:r>
            <a:r>
              <a:rPr lang="en-IN" sz="1200" dirty="0" err="1">
                <a:latin typeface="Times New Roman" panose="02020603050405020304" pitchFamily="18" charset="0"/>
                <a:cs typeface="Times New Roman" panose="02020603050405020304" pitchFamily="18" charset="0"/>
              </a:rPr>
              <a:t>Longwalls</a:t>
            </a:r>
            <a:r>
              <a:rPr lang="en-IN" sz="1200" dirty="0">
                <a:latin typeface="Times New Roman" panose="02020603050405020304" pitchFamily="18" charset="0"/>
                <a:cs typeface="Times New Roman" panose="02020603050405020304" pitchFamily="18" charset="0"/>
              </a:rPr>
              <a:t>. 6</a:t>
            </a:r>
          </a:p>
          <a:p>
            <a:pPr algn="just"/>
            <a:r>
              <a:rPr lang="en-IN" sz="1200" dirty="0" err="1">
                <a:latin typeface="Times New Roman" panose="02020603050405020304" pitchFamily="18" charset="0"/>
                <a:cs typeface="Times New Roman" panose="02020603050405020304" pitchFamily="18" charset="0"/>
              </a:rPr>
              <a:t>Fairhurst</a:t>
            </a:r>
            <a:r>
              <a:rPr lang="en-IN" sz="1200" dirty="0">
                <a:latin typeface="Times New Roman" panose="02020603050405020304" pitchFamily="18" charset="0"/>
                <a:cs typeface="Times New Roman" panose="02020603050405020304" pitchFamily="18" charset="0"/>
              </a:rPr>
              <a:t> CE, Hudson JA (1999) Draft ISRM suggested method for the complete stress-strain curve for intact rock in uniaxial compression. </a:t>
            </a:r>
            <a:r>
              <a:rPr lang="en-IN" sz="1200" dirty="0" err="1">
                <a:latin typeface="Times New Roman" panose="02020603050405020304" pitchFamily="18" charset="0"/>
                <a:cs typeface="Times New Roman" panose="02020603050405020304" pitchFamily="18" charset="0"/>
              </a:rPr>
              <a:t>nternational</a:t>
            </a:r>
            <a:r>
              <a:rPr lang="en-IN" sz="1200" dirty="0">
                <a:latin typeface="Times New Roman" panose="02020603050405020304" pitchFamily="18" charset="0"/>
                <a:cs typeface="Times New Roman" panose="02020603050405020304" pitchFamily="18" charset="0"/>
              </a:rPr>
              <a:t> Journal of Rock Mechanics and Mining Sciences &amp; </a:t>
            </a:r>
            <a:r>
              <a:rPr lang="en-IN" sz="1200" dirty="0" err="1">
                <a:latin typeface="Times New Roman" panose="02020603050405020304" pitchFamily="18" charset="0"/>
                <a:cs typeface="Times New Roman" panose="02020603050405020304" pitchFamily="18" charset="0"/>
              </a:rPr>
              <a:t>Geomechanics</a:t>
            </a:r>
            <a:r>
              <a:rPr lang="en-IN" sz="1200" dirty="0">
                <a:latin typeface="Times New Roman" panose="02020603050405020304" pitchFamily="18" charset="0"/>
                <a:cs typeface="Times New Roman" panose="02020603050405020304" pitchFamily="18" charset="0"/>
              </a:rPr>
              <a:t> Abstracts 36:279–289</a:t>
            </a:r>
          </a:p>
          <a:p>
            <a:pPr algn="just"/>
            <a:r>
              <a:rPr lang="en-IN" sz="1200" dirty="0" err="1">
                <a:latin typeface="Times New Roman" panose="02020603050405020304" pitchFamily="18" charset="0"/>
                <a:cs typeface="Times New Roman" panose="02020603050405020304" pitchFamily="18" charset="0"/>
              </a:rPr>
              <a:t>Galav</a:t>
            </a:r>
            <a:r>
              <a:rPr lang="en-IN" sz="1200" dirty="0">
                <a:latin typeface="Times New Roman" panose="02020603050405020304" pitchFamily="18" charset="0"/>
                <a:cs typeface="Times New Roman" panose="02020603050405020304" pitchFamily="18" charset="0"/>
              </a:rPr>
              <a:t> A, Singh GSP, Sharma SK (2021) Design and Performance of Protective Water Barrier Pillars for Underground Coal Mines in India—A Review. J </a:t>
            </a:r>
            <a:r>
              <a:rPr lang="en-IN" sz="1200" dirty="0" err="1">
                <a:latin typeface="Times New Roman" panose="02020603050405020304" pitchFamily="18" charset="0"/>
                <a:cs typeface="Times New Roman" panose="02020603050405020304" pitchFamily="18" charset="0"/>
              </a:rPr>
              <a:t>Inst</a:t>
            </a:r>
            <a:r>
              <a:rPr lang="en-IN" sz="1200" dirty="0">
                <a:latin typeface="Times New Roman" panose="02020603050405020304" pitchFamily="18" charset="0"/>
                <a:cs typeface="Times New Roman" panose="02020603050405020304" pitchFamily="18" charset="0"/>
              </a:rPr>
              <a:t> </a:t>
            </a:r>
            <a:r>
              <a:rPr lang="en-IN" sz="1200" dirty="0" err="1">
                <a:latin typeface="Times New Roman" panose="02020603050405020304" pitchFamily="18" charset="0"/>
                <a:cs typeface="Times New Roman" panose="02020603050405020304" pitchFamily="18" charset="0"/>
              </a:rPr>
              <a:t>Eng</a:t>
            </a:r>
            <a:r>
              <a:rPr lang="en-IN" sz="1200" dirty="0">
                <a:latin typeface="Times New Roman" panose="02020603050405020304" pitchFamily="18" charset="0"/>
                <a:cs typeface="Times New Roman" panose="02020603050405020304" pitchFamily="18" charset="0"/>
              </a:rPr>
              <a:t> India </a:t>
            </a:r>
            <a:r>
              <a:rPr lang="en-IN" sz="1200" dirty="0" err="1">
                <a:latin typeface="Times New Roman" panose="02020603050405020304" pitchFamily="18" charset="0"/>
                <a:cs typeface="Times New Roman" panose="02020603050405020304" pitchFamily="18" charset="0"/>
              </a:rPr>
              <a:t>Ser</a:t>
            </a:r>
            <a:r>
              <a:rPr lang="en-IN" sz="1200" dirty="0">
                <a:latin typeface="Times New Roman" panose="02020603050405020304" pitchFamily="18" charset="0"/>
                <a:cs typeface="Times New Roman" panose="02020603050405020304" pitchFamily="18" charset="0"/>
              </a:rPr>
              <a:t> D 102:539–547. https://doi.org/10.1007/s40033-021-00286-x</a:t>
            </a:r>
          </a:p>
          <a:p>
            <a:pPr algn="just"/>
            <a:r>
              <a:rPr lang="en-IN" sz="1200" dirty="0" err="1">
                <a:latin typeface="Times New Roman" panose="02020603050405020304" pitchFamily="18" charset="0"/>
                <a:cs typeface="Times New Roman" panose="02020603050405020304" pitchFamily="18" charset="0"/>
              </a:rPr>
              <a:t>Galav</a:t>
            </a:r>
            <a:r>
              <a:rPr lang="en-IN" sz="1200" dirty="0">
                <a:latin typeface="Times New Roman" panose="02020603050405020304" pitchFamily="18" charset="0"/>
                <a:cs typeface="Times New Roman" panose="02020603050405020304" pitchFamily="18" charset="0"/>
              </a:rPr>
              <a:t> A, Singh GSP, Sharma SK (2022) A Numerical </a:t>
            </a:r>
            <a:r>
              <a:rPr lang="en-IN" sz="1200" dirty="0" err="1">
                <a:latin typeface="Times New Roman" panose="02020603050405020304" pitchFamily="18" charset="0"/>
                <a:cs typeface="Times New Roman" panose="02020603050405020304" pitchFamily="18" charset="0"/>
              </a:rPr>
              <a:t>Modeling</a:t>
            </a:r>
            <a:r>
              <a:rPr lang="en-IN" sz="1200" dirty="0">
                <a:latin typeface="Times New Roman" panose="02020603050405020304" pitchFamily="18" charset="0"/>
                <a:cs typeface="Times New Roman" panose="02020603050405020304" pitchFamily="18" charset="0"/>
              </a:rPr>
              <a:t> Approach for Assessment of Seepage Characteristics and Performance of Protective Water Barrier Pillars in Underground Coal Mines. Mining, Metallurgy &amp; Exploration 39:2047–2063. https://doi.org/10.1007/s42461-022-00672-3</a:t>
            </a:r>
          </a:p>
          <a:p>
            <a:pPr algn="just"/>
            <a:r>
              <a:rPr lang="en-IN" sz="1200" dirty="0">
                <a:latin typeface="Times New Roman" panose="02020603050405020304" pitchFamily="18" charset="0"/>
                <a:cs typeface="Times New Roman" panose="02020603050405020304" pitchFamily="18" charset="0"/>
              </a:rPr>
              <a:t>ITASCA (2011) FLAC, Fast </a:t>
            </a:r>
            <a:r>
              <a:rPr lang="en-IN" sz="1200" dirty="0" err="1">
                <a:latin typeface="Times New Roman" panose="02020603050405020304" pitchFamily="18" charset="0"/>
                <a:cs typeface="Times New Roman" panose="02020603050405020304" pitchFamily="18" charset="0"/>
              </a:rPr>
              <a:t>Lagrangian</a:t>
            </a:r>
            <a:r>
              <a:rPr lang="en-IN" sz="1200" dirty="0">
                <a:latin typeface="Times New Roman" panose="02020603050405020304" pitchFamily="18" charset="0"/>
                <a:cs typeface="Times New Roman" panose="02020603050405020304" pitchFamily="18" charset="0"/>
              </a:rPr>
              <a:t> Analysis of Continua. Itasca Consulting Group Inc., US Minneapolis. https://www.itascacg.com/software/FLAC2D. Accessed 20 Oct 2017</a:t>
            </a:r>
          </a:p>
          <a:p>
            <a:pPr algn="just"/>
            <a:r>
              <a:rPr lang="en-IN" sz="1200" dirty="0">
                <a:latin typeface="Times New Roman" panose="02020603050405020304" pitchFamily="18" charset="0"/>
                <a:cs typeface="Times New Roman" panose="02020603050405020304" pitchFamily="18" charset="0"/>
              </a:rPr>
              <a:t>Job B (1987) Inrushes at British collieries: 1851 to 1970. Colliery Guardian;(United Kingdom) 235:192–199</a:t>
            </a:r>
          </a:p>
          <a:p>
            <a:pPr algn="just"/>
            <a:r>
              <a:rPr lang="en-IN" sz="1200" dirty="0" err="1">
                <a:latin typeface="Times New Roman" panose="02020603050405020304" pitchFamily="18" charset="0"/>
                <a:cs typeface="Times New Roman" panose="02020603050405020304" pitchFamily="18" charset="0"/>
              </a:rPr>
              <a:t>Kendorski</a:t>
            </a:r>
            <a:r>
              <a:rPr lang="en-IN" sz="1200" dirty="0">
                <a:latin typeface="Times New Roman" panose="02020603050405020304" pitchFamily="18" charset="0"/>
                <a:cs typeface="Times New Roman" panose="02020603050405020304" pitchFamily="18" charset="0"/>
              </a:rPr>
              <a:t> FS, </a:t>
            </a:r>
            <a:r>
              <a:rPr lang="en-IN" sz="1200" dirty="0" err="1">
                <a:latin typeface="Times New Roman" panose="02020603050405020304" pitchFamily="18" charset="0"/>
                <a:cs typeface="Times New Roman" panose="02020603050405020304" pitchFamily="18" charset="0"/>
              </a:rPr>
              <a:t>Bunnell</a:t>
            </a:r>
            <a:r>
              <a:rPr lang="en-IN" sz="1200" dirty="0">
                <a:latin typeface="Times New Roman" panose="02020603050405020304" pitchFamily="18" charset="0"/>
                <a:cs typeface="Times New Roman" panose="02020603050405020304" pitchFamily="18" charset="0"/>
              </a:rPr>
              <a:t> MD (2007) Design and performance of a </a:t>
            </a:r>
            <a:r>
              <a:rPr lang="en-IN" sz="1200" dirty="0" err="1">
                <a:latin typeface="Times New Roman" panose="02020603050405020304" pitchFamily="18" charset="0"/>
                <a:cs typeface="Times New Roman" panose="02020603050405020304" pitchFamily="18" charset="0"/>
              </a:rPr>
              <a:t>longwall</a:t>
            </a:r>
            <a:r>
              <a:rPr lang="en-IN" sz="1200" dirty="0">
                <a:latin typeface="Times New Roman" panose="02020603050405020304" pitchFamily="18" charset="0"/>
                <a:cs typeface="Times New Roman" panose="02020603050405020304" pitchFamily="18" charset="0"/>
              </a:rPr>
              <a:t> coal mine water-barrier pillar. West Virginia University, U.S.A., p 7</a:t>
            </a:r>
          </a:p>
          <a:p>
            <a:pPr algn="just"/>
            <a:r>
              <a:rPr lang="en-IN" sz="1200" dirty="0" err="1">
                <a:latin typeface="Times New Roman" panose="02020603050405020304" pitchFamily="18" charset="0"/>
                <a:cs typeface="Times New Roman" panose="02020603050405020304" pitchFamily="18" charset="0"/>
              </a:rPr>
              <a:t>Kesserü</a:t>
            </a:r>
            <a:r>
              <a:rPr lang="en-IN" sz="1200" dirty="0">
                <a:latin typeface="Times New Roman" panose="02020603050405020304" pitchFamily="18" charset="0"/>
                <a:cs typeface="Times New Roman" panose="02020603050405020304" pitchFamily="18" charset="0"/>
              </a:rPr>
              <a:t> Z (1982) Water Barrier Pillars</a:t>
            </a:r>
          </a:p>
          <a:p>
            <a:pPr algn="just"/>
            <a:r>
              <a:rPr lang="en-IN" sz="1200" dirty="0" err="1">
                <a:latin typeface="Times New Roman" panose="02020603050405020304" pitchFamily="18" charset="0"/>
                <a:cs typeface="Times New Roman" panose="02020603050405020304" pitchFamily="18" charset="0"/>
              </a:rPr>
              <a:t>Lönnies</a:t>
            </a:r>
            <a:r>
              <a:rPr lang="en-IN" sz="1200" dirty="0">
                <a:latin typeface="Times New Roman" panose="02020603050405020304" pitchFamily="18" charset="0"/>
                <a:cs typeface="Times New Roman" panose="02020603050405020304" pitchFamily="18" charset="0"/>
              </a:rPr>
              <a:t> V (2017) Evaluation of roof-pillar interface and its effect on pillar stability in mine #101. Master Programme in Civil Engineering, </a:t>
            </a:r>
            <a:r>
              <a:rPr lang="en-IN" sz="1200" dirty="0" err="1">
                <a:latin typeface="Times New Roman" panose="02020603050405020304" pitchFamily="18" charset="0"/>
                <a:cs typeface="Times New Roman" panose="02020603050405020304" pitchFamily="18" charset="0"/>
              </a:rPr>
              <a:t>Luleå</a:t>
            </a:r>
            <a:r>
              <a:rPr lang="en-IN" sz="1200" dirty="0">
                <a:latin typeface="Times New Roman" panose="02020603050405020304" pitchFamily="18" charset="0"/>
                <a:cs typeface="Times New Roman" panose="02020603050405020304" pitchFamily="18" charset="0"/>
              </a:rPr>
              <a:t> University of Technology</a:t>
            </a:r>
          </a:p>
          <a:p>
            <a:endParaRPr lang="en-IN"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26</a:t>
            </a:fld>
            <a:endParaRPr lang="en-IN"/>
          </a:p>
        </p:txBody>
      </p:sp>
    </p:spTree>
    <p:extLst>
      <p:ext uri="{BB962C8B-B14F-4D97-AF65-F5344CB8AC3E}">
        <p14:creationId xmlns:p14="http://schemas.microsoft.com/office/powerpoint/2010/main" val="2783717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44" y="126750"/>
            <a:ext cx="11109356" cy="6509440"/>
          </a:xfrm>
        </p:spPr>
        <p:txBody>
          <a:bodyPr>
            <a:noAutofit/>
          </a:bodyPr>
          <a:lstStyle/>
          <a:p>
            <a:pPr algn="just"/>
            <a:r>
              <a:rPr lang="en-IN" sz="1000" dirty="0">
                <a:latin typeface="Times New Roman" panose="02020603050405020304" pitchFamily="18" charset="0"/>
                <a:cs typeface="Times New Roman" panose="02020603050405020304" pitchFamily="18" charset="0"/>
              </a:rPr>
              <a:t>Luo Y, Peng S, Zhang Y (2001) Simulation of water seepage through and stability of coal mine barrier pillars. Transactions of the North American Manufacturing Research Institute of SME Vol. 310:142–147</a:t>
            </a:r>
          </a:p>
          <a:p>
            <a:pPr algn="just"/>
            <a:r>
              <a:rPr lang="en-IN" sz="1000" dirty="0" err="1">
                <a:latin typeface="Times New Roman" panose="02020603050405020304" pitchFamily="18" charset="0"/>
                <a:cs typeface="Times New Roman" panose="02020603050405020304" pitchFamily="18" charset="0"/>
              </a:rPr>
              <a:t>Meng</a:t>
            </a:r>
            <a:r>
              <a:rPr lang="en-IN" sz="1000" dirty="0">
                <a:latin typeface="Times New Roman" panose="02020603050405020304" pitchFamily="18" charset="0"/>
                <a:cs typeface="Times New Roman" panose="02020603050405020304" pitchFamily="18" charset="0"/>
              </a:rPr>
              <a:t> Z, Shi X, Li G (2016) Deformation, failure and permeability of coal-bearing strata during </a:t>
            </a:r>
            <a:r>
              <a:rPr lang="en-IN" sz="1000" dirty="0" err="1">
                <a:latin typeface="Times New Roman" panose="02020603050405020304" pitchFamily="18" charset="0"/>
                <a:cs typeface="Times New Roman" panose="02020603050405020304" pitchFamily="18" charset="0"/>
              </a:rPr>
              <a:t>longwall</a:t>
            </a:r>
            <a:r>
              <a:rPr lang="en-IN" sz="1000" dirty="0">
                <a:latin typeface="Times New Roman" panose="02020603050405020304" pitchFamily="18" charset="0"/>
                <a:cs typeface="Times New Roman" panose="02020603050405020304" pitchFamily="18" charset="0"/>
              </a:rPr>
              <a:t> mining. Engineering Geology 208:69–80. https://doi.org/10.1016/j.enggeo.2016.04.029</a:t>
            </a:r>
          </a:p>
          <a:p>
            <a:pPr algn="just"/>
            <a:r>
              <a:rPr lang="en-IN" sz="1000" dirty="0">
                <a:latin typeface="Times New Roman" panose="02020603050405020304" pitchFamily="18" charset="0"/>
                <a:cs typeface="Times New Roman" panose="02020603050405020304" pitchFamily="18" charset="0"/>
              </a:rPr>
              <a:t>Ministry of water resources government of India (2009) Ground water resource estimation methodology, Report of the ground water resource estimation committee. Ministry of water resources government of India, New Delhi, India</a:t>
            </a:r>
          </a:p>
          <a:p>
            <a:pPr algn="just"/>
            <a:r>
              <a:rPr lang="en-IN" sz="1000" dirty="0">
                <a:latin typeface="Times New Roman" panose="02020603050405020304" pitchFamily="18" charset="0"/>
                <a:cs typeface="Times New Roman" panose="02020603050405020304" pitchFamily="18" charset="0"/>
              </a:rPr>
              <a:t>MTS (2022) Materials Test Systems. In: MTS. https://www.mts.com/en/products/www.mts.com. Accessed 11 Jul 2022</a:t>
            </a:r>
          </a:p>
          <a:p>
            <a:pPr algn="just"/>
            <a:r>
              <a:rPr lang="en-IN" sz="1000" dirty="0" err="1">
                <a:latin typeface="Times New Roman" panose="02020603050405020304" pitchFamily="18" charset="0"/>
                <a:cs typeface="Times New Roman" panose="02020603050405020304" pitchFamily="18" charset="0"/>
              </a:rPr>
              <a:t>Prusty</a:t>
            </a:r>
            <a:r>
              <a:rPr lang="en-IN" sz="1000" dirty="0">
                <a:latin typeface="Times New Roman" panose="02020603050405020304" pitchFamily="18" charset="0"/>
                <a:cs typeface="Times New Roman" panose="02020603050405020304" pitchFamily="18" charset="0"/>
              </a:rPr>
              <a:t> B, Pal SK, Kumar JH (2015) Study of porosity and permeability of coal and coal measure rocks from </a:t>
            </a:r>
            <a:r>
              <a:rPr lang="en-IN" sz="1000" dirty="0" err="1">
                <a:latin typeface="Times New Roman" panose="02020603050405020304" pitchFamily="18" charset="0"/>
                <a:cs typeface="Times New Roman" panose="02020603050405020304" pitchFamily="18" charset="0"/>
              </a:rPr>
              <a:t>Raniganj</a:t>
            </a:r>
            <a:r>
              <a:rPr lang="en-IN" sz="1000" dirty="0">
                <a:latin typeface="Times New Roman" panose="02020603050405020304" pitchFamily="18" charset="0"/>
                <a:cs typeface="Times New Roman" panose="02020603050405020304" pitchFamily="18" charset="0"/>
              </a:rPr>
              <a:t> coalfield of India. Proceedings of the 24th International Mining Congress of Turkey, IMCET 2015 1024–1033</a:t>
            </a:r>
          </a:p>
          <a:p>
            <a:pPr algn="just"/>
            <a:r>
              <a:rPr lang="en-IN" sz="1000" dirty="0" err="1">
                <a:latin typeface="Times New Roman" panose="02020603050405020304" pitchFamily="18" charset="0"/>
                <a:cs typeface="Times New Roman" panose="02020603050405020304" pitchFamily="18" charset="0"/>
              </a:rPr>
              <a:t>Rashed</a:t>
            </a:r>
            <a:r>
              <a:rPr lang="en-IN" sz="1000" dirty="0">
                <a:latin typeface="Times New Roman" panose="02020603050405020304" pitchFamily="18" charset="0"/>
                <a:cs typeface="Times New Roman" panose="02020603050405020304" pitchFamily="18" charset="0"/>
              </a:rPr>
              <a:t> G, Peng SS (2015) Change of the mode of failure by interface friction and width-to-height ratio of coal specimens. Journal of Rock Mechanics and Geotechnical Engineering 7:256–265. https://doi.org/10.1016/j.jrmge.2015.03.009</a:t>
            </a:r>
          </a:p>
          <a:p>
            <a:pPr algn="just"/>
            <a:r>
              <a:rPr lang="en-IN" sz="1000" dirty="0" err="1">
                <a:latin typeface="Times New Roman" panose="02020603050405020304" pitchFamily="18" charset="0"/>
                <a:cs typeface="Times New Roman" panose="02020603050405020304" pitchFamily="18" charset="0"/>
              </a:rPr>
              <a:t>Sheorey</a:t>
            </a:r>
            <a:r>
              <a:rPr lang="en-IN" sz="1000" dirty="0">
                <a:latin typeface="Times New Roman" panose="02020603050405020304" pitchFamily="18" charset="0"/>
                <a:cs typeface="Times New Roman" panose="02020603050405020304" pitchFamily="18" charset="0"/>
              </a:rPr>
              <a:t> PR (1994) A theory for In Situ stresses in isotropic and </a:t>
            </a:r>
            <a:r>
              <a:rPr lang="en-IN" sz="1000" dirty="0" err="1">
                <a:latin typeface="Times New Roman" panose="02020603050405020304" pitchFamily="18" charset="0"/>
                <a:cs typeface="Times New Roman" panose="02020603050405020304" pitchFamily="18" charset="0"/>
              </a:rPr>
              <a:t>transverseley</a:t>
            </a:r>
            <a:r>
              <a:rPr lang="en-IN" sz="1000" dirty="0">
                <a:latin typeface="Times New Roman" panose="02020603050405020304" pitchFamily="18" charset="0"/>
                <a:cs typeface="Times New Roman" panose="02020603050405020304" pitchFamily="18" charset="0"/>
              </a:rPr>
              <a:t> isotropic rock. International Journal of Rock Mechanics and Mining Sciences &amp; </a:t>
            </a:r>
            <a:r>
              <a:rPr lang="en-IN" sz="1000" dirty="0" err="1">
                <a:latin typeface="Times New Roman" panose="02020603050405020304" pitchFamily="18" charset="0"/>
                <a:cs typeface="Times New Roman" panose="02020603050405020304" pitchFamily="18" charset="0"/>
              </a:rPr>
              <a:t>Geomechanics</a:t>
            </a:r>
            <a:r>
              <a:rPr lang="en-IN" sz="1000" dirty="0">
                <a:latin typeface="Times New Roman" panose="02020603050405020304" pitchFamily="18" charset="0"/>
                <a:cs typeface="Times New Roman" panose="02020603050405020304" pitchFamily="18" charset="0"/>
              </a:rPr>
              <a:t> Abstracts 31:23–34. https://doi.org/10.1016/0148-9062(94)92312-4</a:t>
            </a:r>
          </a:p>
          <a:p>
            <a:pPr algn="just"/>
            <a:r>
              <a:rPr lang="en-IN" sz="1000" dirty="0">
                <a:latin typeface="Times New Roman" panose="02020603050405020304" pitchFamily="18" charset="0"/>
                <a:cs typeface="Times New Roman" panose="02020603050405020304" pitchFamily="18" charset="0"/>
              </a:rPr>
              <a:t>Singh GSP (2007) </a:t>
            </a:r>
            <a:r>
              <a:rPr lang="en-IN" sz="1000" dirty="0" err="1">
                <a:latin typeface="Times New Roman" panose="02020603050405020304" pitchFamily="18" charset="0"/>
                <a:cs typeface="Times New Roman" panose="02020603050405020304" pitchFamily="18" charset="0"/>
              </a:rPr>
              <a:t>Cavability</a:t>
            </a:r>
            <a:r>
              <a:rPr lang="en-IN" sz="1000" dirty="0">
                <a:latin typeface="Times New Roman" panose="02020603050405020304" pitchFamily="18" charset="0"/>
                <a:cs typeface="Times New Roman" panose="02020603050405020304" pitchFamily="18" charset="0"/>
              </a:rPr>
              <a:t> assessment and support load estimation for </a:t>
            </a:r>
            <a:r>
              <a:rPr lang="en-IN" sz="1000" dirty="0" err="1">
                <a:latin typeface="Times New Roman" panose="02020603050405020304" pitchFamily="18" charset="0"/>
                <a:cs typeface="Times New Roman" panose="02020603050405020304" pitchFamily="18" charset="0"/>
              </a:rPr>
              <a:t>longwall</a:t>
            </a:r>
            <a:r>
              <a:rPr lang="en-IN" sz="1000" dirty="0">
                <a:latin typeface="Times New Roman" panose="02020603050405020304" pitchFamily="18" charset="0"/>
                <a:cs typeface="Times New Roman" panose="02020603050405020304" pitchFamily="18" charset="0"/>
              </a:rPr>
              <a:t> workings in India. PhD thesis, I.I.T. (ISM)</a:t>
            </a:r>
          </a:p>
          <a:p>
            <a:pPr algn="just"/>
            <a:r>
              <a:rPr lang="en-IN" sz="1000" dirty="0">
                <a:latin typeface="Times New Roman" panose="02020603050405020304" pitchFamily="18" charset="0"/>
                <a:cs typeface="Times New Roman" panose="02020603050405020304" pitchFamily="18" charset="0"/>
              </a:rPr>
              <a:t>Singh RN, Atkins AS (1982) Design considerations for mine workings under accumulations of water. International Journal of Mine Water 1:35–56. https://doi.org/10.1007/BF02504586</a:t>
            </a:r>
          </a:p>
          <a:p>
            <a:pPr algn="just"/>
            <a:r>
              <a:rPr lang="en-IN" sz="1000" dirty="0" err="1">
                <a:latin typeface="Times New Roman" panose="02020603050405020304" pitchFamily="18" charset="0"/>
                <a:cs typeface="Times New Roman" panose="02020603050405020304" pitchFamily="18" charset="0"/>
              </a:rPr>
              <a:t>Soni</a:t>
            </a:r>
            <a:r>
              <a:rPr lang="en-IN" sz="1000" dirty="0">
                <a:latin typeface="Times New Roman" panose="02020603050405020304" pitchFamily="18" charset="0"/>
                <a:cs typeface="Times New Roman" panose="02020603050405020304" pitchFamily="18" charset="0"/>
              </a:rPr>
              <a:t> AK (2019) Mining of Minerals and Groundwater in India. </a:t>
            </a:r>
            <a:r>
              <a:rPr lang="en-IN" sz="1000" dirty="0" err="1">
                <a:latin typeface="Times New Roman" panose="02020603050405020304" pitchFamily="18" charset="0"/>
                <a:cs typeface="Times New Roman" panose="02020603050405020304" pitchFamily="18" charset="0"/>
              </a:rPr>
              <a:t>IntechOpen</a:t>
            </a:r>
            <a:r>
              <a:rPr lang="en-IN" sz="1000" dirty="0">
                <a:latin typeface="Times New Roman" panose="02020603050405020304" pitchFamily="18" charset="0"/>
                <a:cs typeface="Times New Roman" panose="02020603050405020304" pitchFamily="18" charset="0"/>
              </a:rPr>
              <a:t>, London</a:t>
            </a:r>
          </a:p>
          <a:p>
            <a:pPr algn="just"/>
            <a:r>
              <a:rPr lang="en-IN" sz="1000" dirty="0">
                <a:latin typeface="Times New Roman" panose="02020603050405020304" pitchFamily="18" charset="0"/>
                <a:cs typeface="Times New Roman" panose="02020603050405020304" pitchFamily="18" charset="0"/>
              </a:rPr>
              <a:t>Walton G, </a:t>
            </a:r>
            <a:r>
              <a:rPr lang="en-IN" sz="1000" dirty="0" err="1">
                <a:latin typeface="Times New Roman" panose="02020603050405020304" pitchFamily="18" charset="0"/>
                <a:cs typeface="Times New Roman" panose="02020603050405020304" pitchFamily="18" charset="0"/>
              </a:rPr>
              <a:t>Diederichs</a:t>
            </a:r>
            <a:r>
              <a:rPr lang="en-IN" sz="1000" dirty="0">
                <a:latin typeface="Times New Roman" panose="02020603050405020304" pitchFamily="18" charset="0"/>
                <a:cs typeface="Times New Roman" panose="02020603050405020304" pitchFamily="18" charset="0"/>
              </a:rPr>
              <a:t> MS (2015) A New Model for the Dilation of Brittle Rocks Based on Laboratory Compression Test Data with Separate Treatment of </a:t>
            </a:r>
            <a:r>
              <a:rPr lang="en-IN" sz="1000" dirty="0" err="1">
                <a:latin typeface="Times New Roman" panose="02020603050405020304" pitchFamily="18" charset="0"/>
                <a:cs typeface="Times New Roman" panose="02020603050405020304" pitchFamily="18" charset="0"/>
              </a:rPr>
              <a:t>Dilatancy</a:t>
            </a:r>
            <a:r>
              <a:rPr lang="en-IN" sz="1000" dirty="0">
                <a:latin typeface="Times New Roman" panose="02020603050405020304" pitchFamily="18" charset="0"/>
                <a:cs typeface="Times New Roman" panose="02020603050405020304" pitchFamily="18" charset="0"/>
              </a:rPr>
              <a:t> Mobilization and Decay. </a:t>
            </a:r>
            <a:r>
              <a:rPr lang="en-IN" sz="1000" dirty="0" err="1">
                <a:latin typeface="Times New Roman" panose="02020603050405020304" pitchFamily="18" charset="0"/>
                <a:cs typeface="Times New Roman" panose="02020603050405020304" pitchFamily="18" charset="0"/>
              </a:rPr>
              <a:t>Geotech</a:t>
            </a:r>
            <a:r>
              <a:rPr lang="en-IN" sz="1000" dirty="0">
                <a:latin typeface="Times New Roman" panose="02020603050405020304" pitchFamily="18" charset="0"/>
                <a:cs typeface="Times New Roman" panose="02020603050405020304" pitchFamily="18" charset="0"/>
              </a:rPr>
              <a:t> </a:t>
            </a:r>
            <a:r>
              <a:rPr lang="en-IN" sz="1000" dirty="0" err="1">
                <a:latin typeface="Times New Roman" panose="02020603050405020304" pitchFamily="18" charset="0"/>
                <a:cs typeface="Times New Roman" panose="02020603050405020304" pitchFamily="18" charset="0"/>
              </a:rPr>
              <a:t>Geol</a:t>
            </a:r>
            <a:r>
              <a:rPr lang="en-IN" sz="1000" dirty="0">
                <a:latin typeface="Times New Roman" panose="02020603050405020304" pitchFamily="18" charset="0"/>
                <a:cs typeface="Times New Roman" panose="02020603050405020304" pitchFamily="18" charset="0"/>
              </a:rPr>
              <a:t> </a:t>
            </a:r>
            <a:r>
              <a:rPr lang="en-IN" sz="1000" dirty="0" err="1">
                <a:latin typeface="Times New Roman" panose="02020603050405020304" pitchFamily="18" charset="0"/>
                <a:cs typeface="Times New Roman" panose="02020603050405020304" pitchFamily="18" charset="0"/>
              </a:rPr>
              <a:t>Eng</a:t>
            </a:r>
            <a:r>
              <a:rPr lang="en-IN" sz="1000" dirty="0">
                <a:latin typeface="Times New Roman" panose="02020603050405020304" pitchFamily="18" charset="0"/>
                <a:cs typeface="Times New Roman" panose="02020603050405020304" pitchFamily="18" charset="0"/>
              </a:rPr>
              <a:t> 33:661–679. https://doi.org/10.1007/s10706-015-9849-9</a:t>
            </a:r>
          </a:p>
          <a:p>
            <a:pPr algn="just"/>
            <a:r>
              <a:rPr lang="en-IN" sz="1000" dirty="0">
                <a:latin typeface="Times New Roman" panose="02020603050405020304" pitchFamily="18" charset="0"/>
                <a:cs typeface="Times New Roman" panose="02020603050405020304" pitchFamily="18" charset="0"/>
              </a:rPr>
              <a:t>Wang F, Liang N, Li G (2019) Damage and Failure Evolution Mechanism for Coal Pillar Dams Affected by Water Immersion in Underground Reservoirs. </a:t>
            </a:r>
            <a:r>
              <a:rPr lang="en-IN" sz="1000" dirty="0" err="1">
                <a:latin typeface="Times New Roman" panose="02020603050405020304" pitchFamily="18" charset="0"/>
                <a:cs typeface="Times New Roman" panose="02020603050405020304" pitchFamily="18" charset="0"/>
              </a:rPr>
              <a:t>Geofluids</a:t>
            </a:r>
            <a:r>
              <a:rPr lang="en-IN" sz="1000" dirty="0">
                <a:latin typeface="Times New Roman" panose="02020603050405020304" pitchFamily="18" charset="0"/>
                <a:cs typeface="Times New Roman" panose="02020603050405020304" pitchFamily="18" charset="0"/>
              </a:rPr>
              <a:t> 2019:e2985691. https://doi.org/10.1155/2019/2985691</a:t>
            </a:r>
          </a:p>
          <a:p>
            <a:pPr algn="just"/>
            <a:r>
              <a:rPr lang="en-IN" sz="1000" dirty="0">
                <a:latin typeface="Times New Roman" panose="02020603050405020304" pitchFamily="18" charset="0"/>
                <a:cs typeface="Times New Roman" panose="02020603050405020304" pitchFamily="18" charset="0"/>
              </a:rPr>
              <a:t>Whittles DN, Lowndes IS, Kingman SW, et al (2006) Influence of geotechnical factors on gas flow experienced in a UK </a:t>
            </a:r>
            <a:r>
              <a:rPr lang="en-IN" sz="1000" dirty="0" err="1">
                <a:latin typeface="Times New Roman" panose="02020603050405020304" pitchFamily="18" charset="0"/>
                <a:cs typeface="Times New Roman" panose="02020603050405020304" pitchFamily="18" charset="0"/>
              </a:rPr>
              <a:t>longwall</a:t>
            </a:r>
            <a:r>
              <a:rPr lang="en-IN" sz="1000" dirty="0">
                <a:latin typeface="Times New Roman" panose="02020603050405020304" pitchFamily="18" charset="0"/>
                <a:cs typeface="Times New Roman" panose="02020603050405020304" pitchFamily="18" charset="0"/>
              </a:rPr>
              <a:t> coal mine panel. International Journal of Rock Mechanics and Mining Sciences 43:369–387. https://doi.org/10.1016/j.ijrmms.2005.07.006</a:t>
            </a:r>
          </a:p>
          <a:p>
            <a:pPr algn="just"/>
            <a:r>
              <a:rPr lang="en-IN" sz="1000" dirty="0">
                <a:latin typeface="Times New Roman" panose="02020603050405020304" pitchFamily="18" charset="0"/>
                <a:cs typeface="Times New Roman" panose="02020603050405020304" pitchFamily="18" charset="0"/>
              </a:rPr>
              <a:t>Yang TH, Liu J, Zhu WC, et al (2007) A coupled flow-stress-damage model for groundwater outbursts from an underlying aquifer into mining excavations. International Journal of Rock Mechanics and Mining Sciences 44:87–97. https://doi.org/10.1016/j.ijrmms.2006.04.012</a:t>
            </a:r>
          </a:p>
          <a:p>
            <a:pPr algn="just"/>
            <a:r>
              <a:rPr lang="en-IN" sz="1000" dirty="0">
                <a:latin typeface="Times New Roman" panose="02020603050405020304" pitchFamily="18" charset="0"/>
                <a:cs typeface="Times New Roman" panose="02020603050405020304" pitchFamily="18" charset="0"/>
              </a:rPr>
              <a:t>Zhang J, Wang J (2006) Coupled </a:t>
            </a:r>
            <a:r>
              <a:rPr lang="en-IN" sz="1000" dirty="0" err="1">
                <a:latin typeface="Times New Roman" panose="02020603050405020304" pitchFamily="18" charset="0"/>
                <a:cs typeface="Times New Roman" panose="02020603050405020304" pitchFamily="18" charset="0"/>
              </a:rPr>
              <a:t>behavior</a:t>
            </a:r>
            <a:r>
              <a:rPr lang="en-IN" sz="1000" dirty="0">
                <a:latin typeface="Times New Roman" panose="02020603050405020304" pitchFamily="18" charset="0"/>
                <a:cs typeface="Times New Roman" panose="02020603050405020304" pitchFamily="18" charset="0"/>
              </a:rPr>
              <a:t> of stress and permeability and its engineering applications. </a:t>
            </a:r>
            <a:r>
              <a:rPr lang="en-IN" sz="1000" dirty="0" err="1">
                <a:latin typeface="Times New Roman" panose="02020603050405020304" pitchFamily="18" charset="0"/>
                <a:cs typeface="Times New Roman" panose="02020603050405020304" pitchFamily="18" charset="0"/>
              </a:rPr>
              <a:t>Yanshilixue</a:t>
            </a:r>
            <a:r>
              <a:rPr lang="en-IN" sz="1000" dirty="0">
                <a:latin typeface="Times New Roman" panose="02020603050405020304" pitchFamily="18" charset="0"/>
                <a:cs typeface="Times New Roman" panose="02020603050405020304" pitchFamily="18" charset="0"/>
              </a:rPr>
              <a:t> Yu </a:t>
            </a:r>
            <a:r>
              <a:rPr lang="en-IN" sz="1000" dirty="0" err="1">
                <a:latin typeface="Times New Roman" panose="02020603050405020304" pitchFamily="18" charset="0"/>
                <a:cs typeface="Times New Roman" panose="02020603050405020304" pitchFamily="18" charset="0"/>
              </a:rPr>
              <a:t>Gongcheng</a:t>
            </a:r>
            <a:r>
              <a:rPr lang="en-IN" sz="1000" dirty="0">
                <a:latin typeface="Times New Roman" panose="02020603050405020304" pitchFamily="18" charset="0"/>
                <a:cs typeface="Times New Roman" panose="02020603050405020304" pitchFamily="18" charset="0"/>
              </a:rPr>
              <a:t> </a:t>
            </a:r>
            <a:r>
              <a:rPr lang="en-IN" sz="1000" dirty="0" err="1">
                <a:latin typeface="Times New Roman" panose="02020603050405020304" pitchFamily="18" charset="0"/>
                <a:cs typeface="Times New Roman" panose="02020603050405020304" pitchFamily="18" charset="0"/>
              </a:rPr>
              <a:t>Xuebao</a:t>
            </a:r>
            <a:r>
              <a:rPr lang="en-IN" sz="1000" dirty="0">
                <a:latin typeface="Times New Roman" panose="02020603050405020304" pitchFamily="18" charset="0"/>
                <a:cs typeface="Times New Roman" panose="02020603050405020304" pitchFamily="18" charset="0"/>
              </a:rPr>
              <a:t>/Chinese Journal of Rock Mechanics and Engineering 25:1981–1989</a:t>
            </a:r>
          </a:p>
          <a:p>
            <a:pPr algn="just"/>
            <a:r>
              <a:rPr lang="en-IN" sz="1000" dirty="0">
                <a:latin typeface="Times New Roman" panose="02020603050405020304" pitchFamily="18" charset="0"/>
                <a:cs typeface="Times New Roman" panose="02020603050405020304" pitchFamily="18" charset="0"/>
              </a:rPr>
              <a:t>Zhang Y, Li F (2022) Prediction of Water Inrush from Coal Seam Floors Based on the Effective Barrier Thickness. Mine Water Environ 41:168–175. https://doi.org/10.1007/s10230-022-00846-x</a:t>
            </a:r>
          </a:p>
          <a:p>
            <a:pPr algn="just"/>
            <a:r>
              <a:rPr lang="en-IN" sz="1000" dirty="0">
                <a:latin typeface="Times New Roman" panose="02020603050405020304" pitchFamily="18" charset="0"/>
                <a:cs typeface="Times New Roman" panose="02020603050405020304" pitchFamily="18" charset="0"/>
              </a:rPr>
              <a:t>Zhao J, </a:t>
            </a:r>
            <a:r>
              <a:rPr lang="en-IN" sz="1000" dirty="0" err="1">
                <a:latin typeface="Times New Roman" panose="02020603050405020304" pitchFamily="18" charset="0"/>
                <a:cs typeface="Times New Roman" panose="02020603050405020304" pitchFamily="18" charset="0"/>
              </a:rPr>
              <a:t>Konietzky</a:t>
            </a:r>
            <a:r>
              <a:rPr lang="en-IN" sz="1000" dirty="0">
                <a:latin typeface="Times New Roman" panose="02020603050405020304" pitchFamily="18" charset="0"/>
                <a:cs typeface="Times New Roman" panose="02020603050405020304" pitchFamily="18" charset="0"/>
              </a:rPr>
              <a:t> H, </a:t>
            </a:r>
            <a:r>
              <a:rPr lang="en-IN" sz="1000" dirty="0" err="1">
                <a:latin typeface="Times New Roman" panose="02020603050405020304" pitchFamily="18" charset="0"/>
                <a:cs typeface="Times New Roman" panose="02020603050405020304" pitchFamily="18" charset="0"/>
              </a:rPr>
              <a:t>Herbst</a:t>
            </a:r>
            <a:r>
              <a:rPr lang="en-IN" sz="1000" dirty="0">
                <a:latin typeface="Times New Roman" panose="02020603050405020304" pitchFamily="18" charset="0"/>
                <a:cs typeface="Times New Roman" panose="02020603050405020304" pitchFamily="18" charset="0"/>
              </a:rPr>
              <a:t> M, Morgenstern R (2021) Numerical simulation of flooding induced uplift for abandoned coal mines: simulation schemes and parameter sensitivity. </a:t>
            </a:r>
            <a:r>
              <a:rPr lang="en-IN" sz="1000" dirty="0" err="1">
                <a:latin typeface="Times New Roman" panose="02020603050405020304" pitchFamily="18" charset="0"/>
                <a:cs typeface="Times New Roman" panose="02020603050405020304" pitchFamily="18" charset="0"/>
              </a:rPr>
              <a:t>Int</a:t>
            </a:r>
            <a:r>
              <a:rPr lang="en-IN" sz="1000" dirty="0">
                <a:latin typeface="Times New Roman" panose="02020603050405020304" pitchFamily="18" charset="0"/>
                <a:cs typeface="Times New Roman" panose="02020603050405020304" pitchFamily="18" charset="0"/>
              </a:rPr>
              <a:t> J Coal </a:t>
            </a:r>
            <a:r>
              <a:rPr lang="en-IN" sz="1000" dirty="0" err="1">
                <a:latin typeface="Times New Roman" panose="02020603050405020304" pitchFamily="18" charset="0"/>
                <a:cs typeface="Times New Roman" panose="02020603050405020304" pitchFamily="18" charset="0"/>
              </a:rPr>
              <a:t>Sci</a:t>
            </a:r>
            <a:r>
              <a:rPr lang="en-IN" sz="1000" dirty="0">
                <a:latin typeface="Times New Roman" panose="02020603050405020304" pitchFamily="18" charset="0"/>
                <a:cs typeface="Times New Roman" panose="02020603050405020304" pitchFamily="18" charset="0"/>
              </a:rPr>
              <a:t> </a:t>
            </a:r>
            <a:r>
              <a:rPr lang="en-IN" sz="1000" dirty="0" err="1">
                <a:latin typeface="Times New Roman" panose="02020603050405020304" pitchFamily="18" charset="0"/>
                <a:cs typeface="Times New Roman" panose="02020603050405020304" pitchFamily="18" charset="0"/>
              </a:rPr>
              <a:t>Technol</a:t>
            </a:r>
            <a:r>
              <a:rPr lang="en-IN" sz="1000" dirty="0">
                <a:latin typeface="Times New Roman" panose="02020603050405020304" pitchFamily="18" charset="0"/>
                <a:cs typeface="Times New Roman" panose="02020603050405020304" pitchFamily="18" charset="0"/>
              </a:rPr>
              <a:t> 8:1238–1249. https://doi.org/10.1007/s40789-021-00465-x</a:t>
            </a:r>
          </a:p>
          <a:p>
            <a:pPr algn="just"/>
            <a:r>
              <a:rPr lang="en-IN" sz="1000" dirty="0">
                <a:latin typeface="Times New Roman" panose="02020603050405020304" pitchFamily="18" charset="0"/>
                <a:cs typeface="Times New Roman" panose="02020603050405020304" pitchFamily="18" charset="0"/>
              </a:rPr>
              <a:t>Zhu H, Zhao X, </a:t>
            </a:r>
            <a:r>
              <a:rPr lang="en-IN" sz="1000" dirty="0" err="1">
                <a:latin typeface="Times New Roman" panose="02020603050405020304" pitchFamily="18" charset="0"/>
                <a:cs typeface="Times New Roman" panose="02020603050405020304" pitchFamily="18" charset="0"/>
              </a:rPr>
              <a:t>Guo</a:t>
            </a:r>
            <a:r>
              <a:rPr lang="en-IN" sz="1000" dirty="0">
                <a:latin typeface="Times New Roman" panose="02020603050405020304" pitchFamily="18" charset="0"/>
                <a:cs typeface="Times New Roman" panose="02020603050405020304" pitchFamily="18" charset="0"/>
              </a:rPr>
              <a:t> J, et al (2015) Coupled flow-stress-damage simulation of deviated-wellbore fracturing in hard-rock. Journal of Natural Gas Science and Engineering C:711–724. https://doi.org/10.1016/j.jngse.2015.07.007</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27</a:t>
            </a:fld>
            <a:endParaRPr lang="en-IN"/>
          </a:p>
        </p:txBody>
      </p:sp>
    </p:spTree>
    <p:extLst>
      <p:ext uri="{BB962C8B-B14F-4D97-AF65-F5344CB8AC3E}">
        <p14:creationId xmlns:p14="http://schemas.microsoft.com/office/powerpoint/2010/main" val="2927309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46714" y="2656115"/>
            <a:ext cx="4974772" cy="171994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Algerian" panose="04020705040A02060702" pitchFamily="82" charset="0"/>
              </a:rPr>
              <a:t>Thank You</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28</a:t>
            </a:fld>
            <a:endParaRPr lang="en-IN"/>
          </a:p>
        </p:txBody>
      </p:sp>
    </p:spTree>
    <p:extLst>
      <p:ext uri="{BB962C8B-B14F-4D97-AF65-F5344CB8AC3E}">
        <p14:creationId xmlns:p14="http://schemas.microsoft.com/office/powerpoint/2010/main" val="331683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F64B440-37E4-EA99-27D2-8E8B4D5FEFC8}"/>
              </a:ext>
            </a:extLst>
          </p:cNvPr>
          <p:cNvPicPr>
            <a:picLocks noChangeAspect="1"/>
          </p:cNvPicPr>
          <p:nvPr/>
        </p:nvPicPr>
        <p:blipFill>
          <a:blip r:embed="rId2"/>
          <a:stretch>
            <a:fillRect/>
          </a:stretch>
        </p:blipFill>
        <p:spPr>
          <a:xfrm>
            <a:off x="0" y="809129"/>
            <a:ext cx="5630763" cy="3162300"/>
          </a:xfrm>
          <a:prstGeom prst="rect">
            <a:avLst/>
          </a:prstGeom>
        </p:spPr>
      </p:pic>
      <p:pic>
        <p:nvPicPr>
          <p:cNvPr id="7" name="Picture 6">
            <a:extLst>
              <a:ext uri="{FF2B5EF4-FFF2-40B4-BE49-F238E27FC236}">
                <a16:creationId xmlns:a16="http://schemas.microsoft.com/office/drawing/2014/main" xmlns="" id="{695097B9-1EA8-87E3-5BB8-BC24C526D01C}"/>
              </a:ext>
            </a:extLst>
          </p:cNvPr>
          <p:cNvPicPr>
            <a:picLocks noChangeAspect="1"/>
          </p:cNvPicPr>
          <p:nvPr/>
        </p:nvPicPr>
        <p:blipFill rotWithShape="1">
          <a:blip r:embed="rId3"/>
          <a:srcRect t="1541" b="4577"/>
          <a:stretch/>
        </p:blipFill>
        <p:spPr>
          <a:xfrm>
            <a:off x="3068538" y="3971429"/>
            <a:ext cx="5124450" cy="2886571"/>
          </a:xfrm>
          <a:prstGeom prst="rect">
            <a:avLst/>
          </a:prstGeom>
        </p:spPr>
      </p:pic>
      <p:pic>
        <p:nvPicPr>
          <p:cNvPr id="3" name="Picture 2">
            <a:extLst>
              <a:ext uri="{FF2B5EF4-FFF2-40B4-BE49-F238E27FC236}">
                <a16:creationId xmlns:a16="http://schemas.microsoft.com/office/drawing/2014/main" xmlns="" id="{B4669ADA-55FB-A072-87D6-7A1076683CBA}"/>
              </a:ext>
            </a:extLst>
          </p:cNvPr>
          <p:cNvPicPr>
            <a:picLocks noChangeAspect="1"/>
          </p:cNvPicPr>
          <p:nvPr/>
        </p:nvPicPr>
        <p:blipFill>
          <a:blip r:embed="rId4"/>
          <a:stretch>
            <a:fillRect/>
          </a:stretch>
        </p:blipFill>
        <p:spPr>
          <a:xfrm>
            <a:off x="6648451" y="850125"/>
            <a:ext cx="5323160" cy="3280271"/>
          </a:xfrm>
          <a:prstGeom prst="rect">
            <a:avLst/>
          </a:prstGeom>
        </p:spPr>
      </p:pic>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3</a:t>
            </a:fld>
            <a:endParaRPr lang="en-IN"/>
          </a:p>
        </p:txBody>
      </p:sp>
      <p:sp>
        <p:nvSpPr>
          <p:cNvPr id="8" name="Google Shape;97;p2"/>
          <p:cNvSpPr txBox="1">
            <a:spLocks noGrp="1"/>
          </p:cNvSpPr>
          <p:nvPr>
            <p:ph type="title"/>
          </p:nvPr>
        </p:nvSpPr>
        <p:spPr>
          <a:xfrm>
            <a:off x="913701" y="105067"/>
            <a:ext cx="10515600" cy="10106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imes New Roman"/>
              <a:buNone/>
            </a:pPr>
            <a:r>
              <a:rPr lang="en-IN" sz="3600" b="1" dirty="0" smtClean="0">
                <a:latin typeface="Times New Roman"/>
                <a:ea typeface="Times New Roman"/>
                <a:cs typeface="Times New Roman"/>
                <a:sym typeface="Times New Roman"/>
              </a:rPr>
              <a:t>Field Survey </a:t>
            </a:r>
            <a:endParaRPr sz="4000"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557805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944" y="237218"/>
            <a:ext cx="10515600" cy="981982"/>
          </a:xfrm>
        </p:spPr>
        <p:txBody>
          <a:bodyPr>
            <a:normAutofit/>
          </a:bodyPr>
          <a:lstStyle/>
          <a:p>
            <a:pPr algn="ctr"/>
            <a:r>
              <a:rPr lang="en-US" sz="3600" b="1" dirty="0">
                <a:latin typeface="Times New Roman" panose="02020603050405020304" pitchFamily="18" charset="0"/>
                <a:cs typeface="Times New Roman" panose="02020603050405020304" pitchFamily="18" charset="0"/>
              </a:rPr>
              <a:t>Objective</a:t>
            </a:r>
          </a:p>
        </p:txBody>
      </p:sp>
      <p:sp>
        <p:nvSpPr>
          <p:cNvPr id="3" name="Content Placeholder 2"/>
          <p:cNvSpPr>
            <a:spLocks noGrp="1"/>
          </p:cNvSpPr>
          <p:nvPr>
            <p:ph idx="1"/>
          </p:nvPr>
        </p:nvSpPr>
        <p:spPr>
          <a:xfrm>
            <a:off x="220716" y="1345325"/>
            <a:ext cx="11740055" cy="5360275"/>
          </a:xfrm>
        </p:spPr>
        <p:txBody>
          <a:bodyPr>
            <a:normAutofit/>
          </a:bodyPr>
          <a:lstStyle/>
          <a:p>
            <a:pPr marL="114300" indent="0" algn="just">
              <a:lnSpc>
                <a:spcPct val="200000"/>
              </a:lnSpc>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main objective of this </a:t>
            </a:r>
            <a:r>
              <a:rPr lang="en-US" sz="1800" dirty="0">
                <a:latin typeface="Times New Roman" panose="02020603050405020304" pitchFamily="18" charset="0"/>
                <a:ea typeface="Calibri" panose="020F0502020204030204" pitchFamily="34" charset="0"/>
                <a:cs typeface="Times New Roman" panose="02020603050405020304" pitchFamily="18" charset="0"/>
              </a:rPr>
              <a:t>work was to develop scientific criteria and </a:t>
            </a:r>
            <a:r>
              <a:rPr lang="en-US" sz="1800" b="1" dirty="0">
                <a:latin typeface="Times New Roman" panose="02020603050405020304" pitchFamily="18" charset="0"/>
                <a:ea typeface="Calibri" panose="020F0502020204030204" pitchFamily="34" charset="0"/>
                <a:cs typeface="Times New Roman" panose="02020603050405020304" pitchFamily="18" charset="0"/>
              </a:rPr>
              <a:t>guidelines for the design of protective water barrier pillars (PWBP) for different geo-mining conditions</a:t>
            </a:r>
            <a:r>
              <a:rPr lang="en-US" sz="1800" dirty="0">
                <a:latin typeface="Times New Roman" panose="02020603050405020304" pitchFamily="18" charset="0"/>
                <a:ea typeface="Calibri" panose="020F0502020204030204" pitchFamily="34" charset="0"/>
                <a:cs typeface="Times New Roman" panose="02020603050405020304" pitchFamily="18" charset="0"/>
              </a:rPr>
              <a:t> considering the different strength and flow regimes. </a:t>
            </a:r>
          </a:p>
          <a:p>
            <a:pPr marL="114300" indent="0" algn="just">
              <a:lnSpc>
                <a:spcPct val="200000"/>
              </a:lnSpc>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The collateral objectives of the work were to: </a:t>
            </a:r>
          </a:p>
          <a:p>
            <a:pPr marL="114300" indent="0" algn="just">
              <a:lnSpc>
                <a:spcPct val="200000"/>
              </a:lnSpc>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	examine the mechanisms of loading and failure of PWBP </a:t>
            </a:r>
          </a:p>
          <a:p>
            <a:pPr marL="114300" indent="0" algn="just">
              <a:lnSpc>
                <a:spcPct val="200000"/>
              </a:lnSpc>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	develop an understanding of mechanical and hydraulic performance of PWBP with the change in water head, and</a:t>
            </a:r>
          </a:p>
          <a:p>
            <a:pPr marL="114300" indent="0" algn="just">
              <a:lnSpc>
                <a:spcPct val="200000"/>
              </a:lnSpc>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	to assess the rational size of barrier pillar width for different geo-mining conditions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4</a:t>
            </a:fld>
            <a:endParaRPr lang="en-IN"/>
          </a:p>
        </p:txBody>
      </p:sp>
    </p:spTree>
    <p:extLst>
      <p:ext uri="{BB962C8B-B14F-4D97-AF65-F5344CB8AC3E}">
        <p14:creationId xmlns:p14="http://schemas.microsoft.com/office/powerpoint/2010/main" val="2328733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106" name="Google Shape;106;p3"/>
          <p:cNvGraphicFramePr/>
          <p:nvPr>
            <p:extLst>
              <p:ext uri="{D42A27DB-BD31-4B8C-83A1-F6EECF244321}">
                <p14:modId xmlns:p14="http://schemas.microsoft.com/office/powerpoint/2010/main" val="3532183153"/>
              </p:ext>
            </p:extLst>
          </p:nvPr>
        </p:nvGraphicFramePr>
        <p:xfrm>
          <a:off x="214265" y="817725"/>
          <a:ext cx="11977735" cy="6049328"/>
        </p:xfrm>
        <a:graphic>
          <a:graphicData uri="http://schemas.openxmlformats.org/drawingml/2006/table">
            <a:tbl>
              <a:tblPr firstRow="1" bandRow="1">
                <a:noFill/>
                <a:tableStyleId>{6F1BFFD1-9325-4929-B495-E7744B7E128E}</a:tableStyleId>
              </a:tblPr>
              <a:tblGrid>
                <a:gridCol w="1702342">
                  <a:extLst>
                    <a:ext uri="{9D8B030D-6E8A-4147-A177-3AD203B41FA5}">
                      <a16:colId xmlns:a16="http://schemas.microsoft.com/office/drawing/2014/main" xmlns="" val="20000"/>
                    </a:ext>
                  </a:extLst>
                </a:gridCol>
                <a:gridCol w="10275393">
                  <a:extLst>
                    <a:ext uri="{9D8B030D-6E8A-4147-A177-3AD203B41FA5}">
                      <a16:colId xmlns:a16="http://schemas.microsoft.com/office/drawing/2014/main" xmlns="" val="20001"/>
                    </a:ext>
                  </a:extLst>
                </a:gridCol>
              </a:tblGrid>
              <a:tr h="308613">
                <a:tc>
                  <a:txBody>
                    <a:bodyPr/>
                    <a:lstStyle/>
                    <a:p>
                      <a:pPr marL="0" marR="0" lvl="0" indent="0" algn="l" rtl="0">
                        <a:lnSpc>
                          <a:spcPct val="100000"/>
                        </a:lnSpc>
                        <a:spcBef>
                          <a:spcPts val="0"/>
                        </a:spcBef>
                        <a:spcAft>
                          <a:spcPts val="0"/>
                        </a:spcAft>
                        <a:buNone/>
                      </a:pPr>
                      <a:r>
                        <a:rPr lang="en-IN" sz="1400" u="none" strike="noStrike" cap="none">
                          <a:solidFill>
                            <a:schemeClr val="dk1"/>
                          </a:solidFill>
                          <a:latin typeface="Times New Roman"/>
                          <a:ea typeface="Times New Roman"/>
                          <a:cs typeface="Times New Roman"/>
                          <a:sym typeface="Times New Roman"/>
                        </a:rPr>
                        <a:t>Researchers</a:t>
                      </a:r>
                      <a:endParaRPr sz="1400">
                        <a:solidFill>
                          <a:schemeClr val="dk1"/>
                        </a:solidFill>
                        <a:latin typeface="Times New Roman"/>
                        <a:ea typeface="Times New Roman"/>
                        <a:cs typeface="Times New Roman"/>
                        <a:sym typeface="Times New Roman"/>
                      </a:endParaRPr>
                    </a:p>
                  </a:txBody>
                  <a:tcPr marL="91450" marR="91450" marT="45725" marB="45725"/>
                </a:tc>
                <a:tc>
                  <a:txBody>
                    <a:bodyPr/>
                    <a:lstStyle/>
                    <a:p>
                      <a:pPr marL="0" marR="0" lvl="0" indent="0" algn="ctr" rtl="0">
                        <a:lnSpc>
                          <a:spcPct val="100000"/>
                        </a:lnSpc>
                        <a:spcBef>
                          <a:spcPts val="0"/>
                        </a:spcBef>
                        <a:spcAft>
                          <a:spcPts val="0"/>
                        </a:spcAft>
                        <a:buNone/>
                      </a:pPr>
                      <a:r>
                        <a:rPr lang="en-IN" sz="1400" dirty="0">
                          <a:solidFill>
                            <a:schemeClr val="dk1"/>
                          </a:solidFill>
                          <a:latin typeface="Times New Roman"/>
                          <a:ea typeface="Times New Roman"/>
                          <a:cs typeface="Times New Roman"/>
                          <a:sym typeface="Times New Roman"/>
                        </a:rPr>
                        <a:t>Findings</a:t>
                      </a:r>
                      <a:endParaRPr sz="1400" dirty="0">
                        <a:solidFill>
                          <a:schemeClr val="dk1"/>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xmlns="" val="10000"/>
                  </a:ext>
                </a:extLst>
              </a:tr>
              <a:tr h="707957">
                <a:tc>
                  <a:txBody>
                    <a:bodyPr/>
                    <a:lstStyle/>
                    <a:p>
                      <a:pPr marL="0" marR="0" lvl="0" indent="0" algn="l" rtl="0">
                        <a:lnSpc>
                          <a:spcPct val="100000"/>
                        </a:lnSpc>
                        <a:spcBef>
                          <a:spcPts val="0"/>
                        </a:spcBef>
                        <a:spcAft>
                          <a:spcPts val="0"/>
                        </a:spcAft>
                        <a:buClr>
                          <a:schemeClr val="dk1"/>
                        </a:buClr>
                        <a:buSzPts val="1500"/>
                        <a:buFont typeface="Times New Roman"/>
                        <a:buNone/>
                      </a:pPr>
                      <a:r>
                        <a:rPr lang="en-IN" sz="1400">
                          <a:solidFill>
                            <a:schemeClr val="dk1"/>
                          </a:solidFill>
                          <a:latin typeface="Times New Roman"/>
                          <a:ea typeface="Times New Roman"/>
                          <a:cs typeface="Times New Roman"/>
                          <a:sym typeface="Times New Roman"/>
                        </a:rPr>
                        <a:t>Singh (1982)</a:t>
                      </a:r>
                      <a:endParaRPr sz="1400">
                        <a:solidFill>
                          <a:schemeClr val="dk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lnSpc>
                          <a:spcPct val="150000"/>
                        </a:lnSpc>
                        <a:spcBef>
                          <a:spcPts val="0"/>
                        </a:spcBef>
                        <a:spcAft>
                          <a:spcPts val="0"/>
                        </a:spcAft>
                        <a:buClr>
                          <a:schemeClr val="dk1"/>
                        </a:buClr>
                        <a:buSzPts val="1500"/>
                        <a:buFont typeface="Times New Roman"/>
                        <a:buNone/>
                      </a:pPr>
                      <a:r>
                        <a:rPr lang="en-IN" sz="1400" dirty="0">
                          <a:solidFill>
                            <a:schemeClr val="dk1"/>
                          </a:solidFill>
                          <a:latin typeface="Times New Roman"/>
                          <a:ea typeface="Times New Roman"/>
                          <a:cs typeface="Times New Roman"/>
                          <a:sym typeface="Times New Roman"/>
                        </a:rPr>
                        <a:t>noted that </a:t>
                      </a:r>
                      <a:r>
                        <a:rPr lang="en-IN" sz="1400" b="1" dirty="0">
                          <a:solidFill>
                            <a:schemeClr val="dk1"/>
                          </a:solidFill>
                          <a:latin typeface="Times New Roman"/>
                          <a:ea typeface="Times New Roman"/>
                          <a:cs typeface="Times New Roman"/>
                          <a:sym typeface="Times New Roman"/>
                        </a:rPr>
                        <a:t>adequate provision for permeability and high water head should be considered </a:t>
                      </a:r>
                      <a:r>
                        <a:rPr lang="en-IN" sz="1400" dirty="0">
                          <a:solidFill>
                            <a:schemeClr val="dk1"/>
                          </a:solidFill>
                          <a:latin typeface="Times New Roman"/>
                          <a:ea typeface="Times New Roman"/>
                          <a:cs typeface="Times New Roman"/>
                          <a:sym typeface="Times New Roman"/>
                        </a:rPr>
                        <a:t>while designing pillars in a hydro-mechanical interaction environment. </a:t>
                      </a:r>
                      <a:endParaRPr sz="1400" dirty="0">
                        <a:solidFill>
                          <a:schemeClr val="dk1"/>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xmlns="" val="10001"/>
                  </a:ext>
                </a:extLst>
              </a:tr>
              <a:tr h="1047620">
                <a:tc>
                  <a:txBody>
                    <a:bodyPr/>
                    <a:lstStyle/>
                    <a:p>
                      <a:pPr marL="0" marR="0" lvl="0" indent="0" algn="l" rtl="0">
                        <a:lnSpc>
                          <a:spcPct val="100000"/>
                        </a:lnSpc>
                        <a:spcBef>
                          <a:spcPts val="0"/>
                        </a:spcBef>
                        <a:spcAft>
                          <a:spcPts val="0"/>
                        </a:spcAft>
                        <a:buClr>
                          <a:schemeClr val="dk1"/>
                        </a:buClr>
                        <a:buSzPts val="1500"/>
                        <a:buFont typeface="Times New Roman"/>
                        <a:buNone/>
                      </a:pPr>
                      <a:r>
                        <a:rPr lang="en-IN" sz="1400">
                          <a:solidFill>
                            <a:schemeClr val="dk1"/>
                          </a:solidFill>
                          <a:latin typeface="Times New Roman"/>
                          <a:ea typeface="Times New Roman"/>
                          <a:cs typeface="Times New Roman"/>
                          <a:sym typeface="Times New Roman"/>
                        </a:rPr>
                        <a:t>Kesseru (1982) </a:t>
                      </a:r>
                      <a:endParaRPr sz="1400">
                        <a:solidFill>
                          <a:schemeClr val="dk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lnSpc>
                          <a:spcPct val="150000"/>
                        </a:lnSpc>
                        <a:spcBef>
                          <a:spcPts val="0"/>
                        </a:spcBef>
                        <a:spcAft>
                          <a:spcPts val="0"/>
                        </a:spcAft>
                        <a:buClr>
                          <a:schemeClr val="dk1"/>
                        </a:buClr>
                        <a:buSzPts val="1500"/>
                        <a:buFont typeface="Times New Roman"/>
                        <a:buNone/>
                      </a:pPr>
                      <a:r>
                        <a:rPr lang="en-IN" sz="1400" dirty="0">
                          <a:solidFill>
                            <a:schemeClr val="dk1"/>
                          </a:solidFill>
                          <a:latin typeface="Times New Roman"/>
                          <a:ea typeface="Times New Roman"/>
                          <a:cs typeface="Times New Roman"/>
                          <a:sym typeface="Times New Roman"/>
                        </a:rPr>
                        <a:t>attempted the design of a protective water barrier pillar for constant permeability. The determination of the hydraulic gradient and consideration of the </a:t>
                      </a:r>
                      <a:r>
                        <a:rPr lang="en-IN" sz="1400" b="1" dirty="0">
                          <a:solidFill>
                            <a:schemeClr val="dk1"/>
                          </a:solidFill>
                          <a:latin typeface="Times New Roman"/>
                          <a:ea typeface="Times New Roman"/>
                          <a:cs typeface="Times New Roman"/>
                          <a:sym typeface="Times New Roman"/>
                        </a:rPr>
                        <a:t>yield zone in the pillar is important</a:t>
                      </a:r>
                      <a:r>
                        <a:rPr lang="en-IN" sz="1400" dirty="0">
                          <a:solidFill>
                            <a:schemeClr val="dk1"/>
                          </a:solidFill>
                          <a:latin typeface="Times New Roman"/>
                          <a:ea typeface="Times New Roman"/>
                          <a:cs typeface="Times New Roman"/>
                          <a:sym typeface="Times New Roman"/>
                        </a:rPr>
                        <a:t>. The minimum size of the pillar was determined considering the actual hydraulic gradient equal to the critical hydraulic gradient.</a:t>
                      </a:r>
                      <a:endParaRPr sz="1400" dirty="0">
                        <a:solidFill>
                          <a:schemeClr val="dk1"/>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xmlns="" val="10002"/>
                  </a:ext>
                </a:extLst>
              </a:tr>
              <a:tr h="952052">
                <a:tc>
                  <a:txBody>
                    <a:bodyPr/>
                    <a:lstStyle/>
                    <a:p>
                      <a:pPr marL="0" marR="0" lvl="0" indent="0" algn="l" rtl="0">
                        <a:lnSpc>
                          <a:spcPct val="100000"/>
                        </a:lnSpc>
                        <a:spcBef>
                          <a:spcPts val="0"/>
                        </a:spcBef>
                        <a:spcAft>
                          <a:spcPts val="0"/>
                        </a:spcAft>
                        <a:buClr>
                          <a:schemeClr val="dk1"/>
                        </a:buClr>
                        <a:buSzPts val="1500"/>
                        <a:buFont typeface="Times New Roman"/>
                        <a:buNone/>
                      </a:pPr>
                      <a:r>
                        <a:rPr lang="en-IN" sz="1400" dirty="0">
                          <a:solidFill>
                            <a:schemeClr val="dk1"/>
                          </a:solidFill>
                          <a:latin typeface="Times New Roman"/>
                          <a:ea typeface="Times New Roman"/>
                          <a:cs typeface="Times New Roman"/>
                          <a:sym typeface="Times New Roman"/>
                        </a:rPr>
                        <a:t>McCoy et al.  (2004)</a:t>
                      </a:r>
                      <a:endParaRPr sz="1400" dirty="0">
                        <a:solidFill>
                          <a:schemeClr val="dk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lnSpc>
                          <a:spcPct val="150000"/>
                        </a:lnSpc>
                        <a:spcBef>
                          <a:spcPts val="0"/>
                        </a:spcBef>
                        <a:spcAft>
                          <a:spcPts val="0"/>
                        </a:spcAft>
                        <a:buClr>
                          <a:schemeClr val="dk1"/>
                        </a:buClr>
                        <a:buSzPts val="1500"/>
                        <a:buFont typeface="Times New Roman"/>
                        <a:buNone/>
                      </a:pPr>
                      <a:r>
                        <a:rPr lang="en-IN" sz="1400" dirty="0">
                          <a:solidFill>
                            <a:schemeClr val="dk1"/>
                          </a:solidFill>
                          <a:latin typeface="Times New Roman"/>
                          <a:ea typeface="Times New Roman"/>
                          <a:cs typeface="Times New Roman"/>
                          <a:sym typeface="Times New Roman"/>
                        </a:rPr>
                        <a:t>studied the leakage rate across coal mine barriers of </a:t>
                      </a:r>
                      <a:r>
                        <a:rPr lang="en-IN" sz="1400" b="1" dirty="0">
                          <a:solidFill>
                            <a:schemeClr val="dk1"/>
                          </a:solidFill>
                          <a:latin typeface="Times New Roman"/>
                          <a:ea typeface="Times New Roman"/>
                          <a:cs typeface="Times New Roman"/>
                          <a:sym typeface="Times New Roman"/>
                        </a:rPr>
                        <a:t>15 to 50 m width</a:t>
                      </a:r>
                      <a:r>
                        <a:rPr lang="en-IN" sz="1400" dirty="0">
                          <a:solidFill>
                            <a:schemeClr val="dk1"/>
                          </a:solidFill>
                          <a:latin typeface="Times New Roman"/>
                          <a:ea typeface="Times New Roman"/>
                          <a:cs typeface="Times New Roman"/>
                          <a:sym typeface="Times New Roman"/>
                        </a:rPr>
                        <a:t>. The leakage across the barrier was determined considering the horizontal hydraulic conductivity of the coal seam, the thickness of the barrier, head difference, and orientation of the barrier with respect to cleavage planes in the coal wall.</a:t>
                      </a:r>
                      <a:endParaRPr sz="1400" dirty="0">
                        <a:solidFill>
                          <a:schemeClr val="dk1"/>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xmlns="" val="10004"/>
                  </a:ext>
                </a:extLst>
              </a:tr>
              <a:tr h="1349957">
                <a:tc>
                  <a:txBody>
                    <a:bodyPr/>
                    <a:lstStyle/>
                    <a:p>
                      <a:pPr marL="0" marR="0" lvl="0" indent="0" algn="l" rtl="0">
                        <a:lnSpc>
                          <a:spcPct val="100000"/>
                        </a:lnSpc>
                        <a:spcBef>
                          <a:spcPts val="0"/>
                        </a:spcBef>
                        <a:spcAft>
                          <a:spcPts val="0"/>
                        </a:spcAft>
                        <a:buClr>
                          <a:schemeClr val="dk1"/>
                        </a:buClr>
                        <a:buSzPts val="1500"/>
                        <a:buFont typeface="Times New Roman"/>
                        <a:buNone/>
                      </a:pPr>
                      <a:r>
                        <a:rPr lang="en-IN" sz="1400">
                          <a:solidFill>
                            <a:schemeClr val="dk1"/>
                          </a:solidFill>
                          <a:latin typeface="Times New Roman"/>
                          <a:ea typeface="Times New Roman"/>
                          <a:cs typeface="Times New Roman"/>
                          <a:sym typeface="Times New Roman"/>
                        </a:rPr>
                        <a:t>Kendorski &amp; Bunnell (2007)</a:t>
                      </a:r>
                      <a:endParaRPr sz="1400">
                        <a:solidFill>
                          <a:schemeClr val="dk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lnSpc>
                          <a:spcPct val="150000"/>
                        </a:lnSpc>
                        <a:spcBef>
                          <a:spcPts val="0"/>
                        </a:spcBef>
                        <a:spcAft>
                          <a:spcPts val="0"/>
                        </a:spcAft>
                        <a:buClr>
                          <a:schemeClr val="dk1"/>
                        </a:buClr>
                        <a:buSzPts val="1500"/>
                        <a:buFont typeface="Times New Roman"/>
                        <a:buNone/>
                      </a:pPr>
                      <a:r>
                        <a:rPr lang="en-IN" sz="1400" dirty="0">
                          <a:solidFill>
                            <a:schemeClr val="dk1"/>
                          </a:solidFill>
                          <a:latin typeface="Times New Roman"/>
                          <a:ea typeface="Times New Roman"/>
                          <a:cs typeface="Times New Roman"/>
                          <a:sym typeface="Times New Roman"/>
                        </a:rPr>
                        <a:t>a coupled numerical simulation using a </a:t>
                      </a:r>
                      <a:r>
                        <a:rPr lang="en-IN" sz="1400" b="1" dirty="0">
                          <a:solidFill>
                            <a:schemeClr val="dk1"/>
                          </a:solidFill>
                          <a:latin typeface="Times New Roman"/>
                          <a:ea typeface="Times New Roman"/>
                          <a:cs typeface="Times New Roman"/>
                          <a:sym typeface="Times New Roman"/>
                        </a:rPr>
                        <a:t>two-dimensional finite difference approach </a:t>
                      </a:r>
                      <a:r>
                        <a:rPr lang="en-IN" sz="1400" dirty="0">
                          <a:solidFill>
                            <a:schemeClr val="dk1"/>
                          </a:solidFill>
                          <a:latin typeface="Times New Roman"/>
                          <a:ea typeface="Times New Roman"/>
                          <a:cs typeface="Times New Roman"/>
                          <a:sym typeface="Times New Roman"/>
                        </a:rPr>
                        <a:t>to estimate induced strain and flow characteristics in the water barrier pillars. They concluded that the </a:t>
                      </a:r>
                      <a:r>
                        <a:rPr lang="en-IN" sz="1400" b="1" dirty="0">
                          <a:solidFill>
                            <a:schemeClr val="dk1"/>
                          </a:solidFill>
                          <a:latin typeface="Times New Roman"/>
                          <a:ea typeface="Times New Roman"/>
                          <a:cs typeface="Times New Roman"/>
                          <a:sym typeface="Times New Roman"/>
                        </a:rPr>
                        <a:t>rock behaved elastically without any significant change in the flow pathway below the threshold strain of 0.1%</a:t>
                      </a:r>
                      <a:r>
                        <a:rPr lang="en-IN" sz="1400" dirty="0">
                          <a:solidFill>
                            <a:schemeClr val="dk1"/>
                          </a:solidFill>
                          <a:latin typeface="Times New Roman"/>
                          <a:ea typeface="Times New Roman"/>
                          <a:cs typeface="Times New Roman"/>
                          <a:sym typeface="Times New Roman"/>
                        </a:rPr>
                        <a:t>. Accordingly, the study evaluated the </a:t>
                      </a:r>
                      <a:r>
                        <a:rPr lang="en-IN" sz="1400" b="1" dirty="0">
                          <a:solidFill>
                            <a:schemeClr val="dk1"/>
                          </a:solidFill>
                          <a:latin typeface="Times New Roman"/>
                          <a:ea typeface="Times New Roman"/>
                          <a:cs typeface="Times New Roman"/>
                          <a:sym typeface="Times New Roman"/>
                        </a:rPr>
                        <a:t>coal pillar of 107 m </a:t>
                      </a:r>
                      <a:r>
                        <a:rPr lang="en-IN" sz="1400" dirty="0">
                          <a:solidFill>
                            <a:schemeClr val="dk1"/>
                          </a:solidFill>
                          <a:latin typeface="Times New Roman"/>
                          <a:ea typeface="Times New Roman"/>
                          <a:cs typeface="Times New Roman"/>
                          <a:sym typeface="Times New Roman"/>
                        </a:rPr>
                        <a:t>width at a cover depth of </a:t>
                      </a:r>
                      <a:r>
                        <a:rPr lang="en-IN" sz="1400" b="1" dirty="0">
                          <a:solidFill>
                            <a:schemeClr val="dk1"/>
                          </a:solidFill>
                          <a:latin typeface="Times New Roman"/>
                          <a:ea typeface="Times New Roman"/>
                          <a:cs typeface="Times New Roman"/>
                          <a:sym typeface="Times New Roman"/>
                        </a:rPr>
                        <a:t>580 m</a:t>
                      </a:r>
                      <a:r>
                        <a:rPr lang="en-IN" sz="1400" dirty="0">
                          <a:solidFill>
                            <a:schemeClr val="dk1"/>
                          </a:solidFill>
                          <a:latin typeface="Times New Roman"/>
                          <a:ea typeface="Times New Roman"/>
                          <a:cs typeface="Times New Roman"/>
                          <a:sym typeface="Times New Roman"/>
                        </a:rPr>
                        <a:t> as </a:t>
                      </a:r>
                      <a:r>
                        <a:rPr lang="en-IN" sz="1400" b="1" dirty="0">
                          <a:solidFill>
                            <a:schemeClr val="dk1"/>
                          </a:solidFill>
                          <a:latin typeface="Times New Roman"/>
                          <a:ea typeface="Times New Roman"/>
                          <a:cs typeface="Times New Roman"/>
                          <a:sym typeface="Times New Roman"/>
                        </a:rPr>
                        <a:t>low geotechnical but moderate hydrological risk</a:t>
                      </a:r>
                      <a:r>
                        <a:rPr lang="en-IN"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xmlns="" val="10005"/>
                  </a:ext>
                </a:extLst>
              </a:tr>
              <a:tr h="975384">
                <a:tc>
                  <a:txBody>
                    <a:bodyPr/>
                    <a:lstStyle/>
                    <a:p>
                      <a:pPr marL="0" marR="0" lvl="0" indent="0" algn="just" rtl="0">
                        <a:lnSpc>
                          <a:spcPct val="100000"/>
                        </a:lnSpc>
                        <a:spcBef>
                          <a:spcPts val="0"/>
                        </a:spcBef>
                        <a:spcAft>
                          <a:spcPts val="0"/>
                        </a:spcAft>
                        <a:buClr>
                          <a:schemeClr val="dk1"/>
                        </a:buClr>
                        <a:buSzPts val="1500"/>
                        <a:buFont typeface="Times New Roman"/>
                        <a:buNone/>
                      </a:pPr>
                      <a:r>
                        <a:rPr lang="en-IN" sz="1400">
                          <a:solidFill>
                            <a:schemeClr val="dk1"/>
                          </a:solidFill>
                          <a:latin typeface="Times New Roman"/>
                          <a:ea typeface="Times New Roman"/>
                          <a:cs typeface="Times New Roman"/>
                          <a:sym typeface="Times New Roman"/>
                        </a:rPr>
                        <a:t>Meng et al. (2016) </a:t>
                      </a:r>
                      <a:endParaRPr sz="1400">
                        <a:solidFill>
                          <a:schemeClr val="dk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lnSpc>
                          <a:spcPct val="150000"/>
                        </a:lnSpc>
                        <a:spcBef>
                          <a:spcPts val="0"/>
                        </a:spcBef>
                        <a:spcAft>
                          <a:spcPts val="0"/>
                        </a:spcAft>
                        <a:buClr>
                          <a:schemeClr val="dk1"/>
                        </a:buClr>
                        <a:buSzPts val="1500"/>
                        <a:buFont typeface="Times New Roman"/>
                        <a:buNone/>
                      </a:pPr>
                      <a:r>
                        <a:rPr lang="en-IN" sz="1400" dirty="0">
                          <a:solidFill>
                            <a:schemeClr val="dk1"/>
                          </a:solidFill>
                          <a:latin typeface="Times New Roman"/>
                          <a:ea typeface="Times New Roman"/>
                          <a:cs typeface="Times New Roman"/>
                          <a:sym typeface="Times New Roman"/>
                        </a:rPr>
                        <a:t>proposed a three-dimensional coupled approach that revealed that </a:t>
                      </a:r>
                      <a:r>
                        <a:rPr lang="en-IN" sz="1400" b="1" dirty="0">
                          <a:solidFill>
                            <a:schemeClr val="dk1"/>
                          </a:solidFill>
                          <a:latin typeface="Times New Roman"/>
                          <a:ea typeface="Times New Roman"/>
                          <a:cs typeface="Times New Roman"/>
                          <a:sym typeface="Times New Roman"/>
                        </a:rPr>
                        <a:t>permeability distribution in a structure varies with the constitutive behaviour</a:t>
                      </a:r>
                      <a:r>
                        <a:rPr lang="en-IN" sz="1400" dirty="0">
                          <a:solidFill>
                            <a:schemeClr val="dk1"/>
                          </a:solidFill>
                          <a:latin typeface="Times New Roman"/>
                          <a:ea typeface="Times New Roman"/>
                          <a:cs typeface="Times New Roman"/>
                          <a:sym typeface="Times New Roman"/>
                        </a:rPr>
                        <a:t>. Primary pores get closed during elastic deformation but increase rapidly after crossing the peak strength. As the interstice dimensions in a coal seam are minimal, the </a:t>
                      </a:r>
                      <a:r>
                        <a:rPr lang="en-IN" sz="1400" b="1" dirty="0">
                          <a:solidFill>
                            <a:schemeClr val="dk1"/>
                          </a:solidFill>
                          <a:latin typeface="Times New Roman"/>
                          <a:ea typeface="Times New Roman"/>
                          <a:cs typeface="Times New Roman"/>
                          <a:sym typeface="Times New Roman"/>
                        </a:rPr>
                        <a:t>fluid flow is laminar in such case</a:t>
                      </a:r>
                      <a:r>
                        <a:rPr lang="en-IN" sz="1400" dirty="0">
                          <a:solidFill>
                            <a:schemeClr val="dk1"/>
                          </a:solidFill>
                          <a:latin typeface="Times New Roman"/>
                          <a:ea typeface="Times New Roman"/>
                          <a:cs typeface="Times New Roman"/>
                          <a:sym typeface="Times New Roman"/>
                        </a:rPr>
                        <a:t>.</a:t>
                      </a:r>
                      <a:endParaRPr sz="1400" dirty="0">
                        <a:solidFill>
                          <a:schemeClr val="dk1"/>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xmlns="" val="70703268"/>
                  </a:ext>
                </a:extLst>
              </a:tr>
              <a:tr h="482865">
                <a:tc>
                  <a:txBody>
                    <a:bodyPr/>
                    <a:lstStyle/>
                    <a:p>
                      <a:pPr marL="0" marR="0" lvl="0" indent="0" algn="just" rtl="0">
                        <a:lnSpc>
                          <a:spcPct val="100000"/>
                        </a:lnSpc>
                        <a:spcBef>
                          <a:spcPts val="0"/>
                        </a:spcBef>
                        <a:spcAft>
                          <a:spcPts val="0"/>
                        </a:spcAft>
                        <a:buClr>
                          <a:schemeClr val="dk1"/>
                        </a:buClr>
                        <a:buSzPts val="1500"/>
                        <a:buFont typeface="Times New Roman"/>
                        <a:buNone/>
                      </a:pPr>
                      <a:r>
                        <a:rPr lang="en-IN" sz="1400">
                          <a:solidFill>
                            <a:schemeClr val="dk1"/>
                          </a:solidFill>
                          <a:latin typeface="Times New Roman"/>
                          <a:ea typeface="Times New Roman"/>
                          <a:cs typeface="Times New Roman"/>
                          <a:sym typeface="Times New Roman"/>
                        </a:rPr>
                        <a:t>Chen (2017)</a:t>
                      </a:r>
                      <a:endParaRPr sz="1400">
                        <a:solidFill>
                          <a:schemeClr val="dk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lnSpc>
                          <a:spcPct val="150000"/>
                        </a:lnSpc>
                        <a:spcBef>
                          <a:spcPts val="0"/>
                        </a:spcBef>
                        <a:spcAft>
                          <a:spcPts val="0"/>
                        </a:spcAft>
                        <a:buClr>
                          <a:schemeClr val="dk1"/>
                        </a:buClr>
                        <a:buSzPts val="1500"/>
                        <a:buFont typeface="Times New Roman"/>
                        <a:buNone/>
                      </a:pPr>
                      <a:r>
                        <a:rPr lang="en-IN" sz="1400" dirty="0">
                          <a:solidFill>
                            <a:schemeClr val="dk1"/>
                          </a:solidFill>
                          <a:latin typeface="Times New Roman"/>
                          <a:ea typeface="Times New Roman"/>
                          <a:cs typeface="Times New Roman"/>
                          <a:sym typeface="Times New Roman"/>
                        </a:rPr>
                        <a:t>considered coupled simulation to analyse hydraulic pressure and seepage rate and </a:t>
                      </a:r>
                      <a:r>
                        <a:rPr lang="en-IN" sz="1400" b="1" dirty="0">
                          <a:solidFill>
                            <a:schemeClr val="dk1"/>
                          </a:solidFill>
                          <a:latin typeface="Times New Roman"/>
                          <a:ea typeface="Times New Roman"/>
                          <a:cs typeface="Times New Roman"/>
                          <a:sym typeface="Times New Roman"/>
                        </a:rPr>
                        <a:t>suggested a 30.7 m wide pillar at 509 m depth</a:t>
                      </a:r>
                      <a:r>
                        <a:rPr lang="en-IN"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xmlns="" val="314711998"/>
                  </a:ext>
                </a:extLst>
              </a:tr>
            </a:tbl>
          </a:graphicData>
        </a:graphic>
      </p:graphicFrame>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5</a:t>
            </a:fld>
            <a:endParaRPr lang="en-IN"/>
          </a:p>
        </p:txBody>
      </p:sp>
      <p:sp>
        <p:nvSpPr>
          <p:cNvPr id="4" name="Title 1"/>
          <p:cNvSpPr>
            <a:spLocks noGrp="1"/>
          </p:cNvSpPr>
          <p:nvPr>
            <p:ph type="title"/>
          </p:nvPr>
        </p:nvSpPr>
        <p:spPr>
          <a:xfrm>
            <a:off x="945332" y="0"/>
            <a:ext cx="10515600" cy="981982"/>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Literature Review</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398CD91-7EB3-4236-96DF-1B623658ADC0}"/>
              </a:ext>
            </a:extLst>
          </p:cNvPr>
          <p:cNvSpPr txBox="1"/>
          <p:nvPr/>
        </p:nvSpPr>
        <p:spPr>
          <a:xfrm>
            <a:off x="7331825" y="0"/>
            <a:ext cx="4743796" cy="6647974"/>
          </a:xfrm>
          <a:prstGeom prst="rect">
            <a:avLst/>
          </a:prstGeom>
          <a:noFill/>
        </p:spPr>
        <p:txBody>
          <a:bodyPr wrap="square">
            <a:spAutoFit/>
          </a:bodyPr>
          <a:lstStyle/>
          <a:p>
            <a:pPr algn="ctr">
              <a:lnSpc>
                <a:spcPct val="150000"/>
              </a:lnSpc>
            </a:pPr>
            <a:r>
              <a:rPr lang="en-US" sz="3200" b="1" dirty="0">
                <a:latin typeface="Times New Roman" panose="02020603050405020304" pitchFamily="18" charset="0"/>
                <a:cs typeface="Times New Roman" panose="02020603050405020304" pitchFamily="18" charset="0"/>
              </a:rPr>
              <a:t>Existing methods </a:t>
            </a:r>
          </a:p>
          <a:p>
            <a:pPr algn="just">
              <a:lnSpc>
                <a:spcPct val="150000"/>
              </a:lnSpc>
            </a:pPr>
            <a:endParaRPr lang="en-US" sz="3200" b="1"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lack reliability of the findings </a:t>
            </a:r>
            <a:endParaRPr lang="en-US" sz="2000" b="1"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sz="2000" b="1" dirty="0">
                <a:solidFill>
                  <a:srgbClr val="002060"/>
                </a:solidFill>
                <a:latin typeface="Times New Roman" panose="02020603050405020304" pitchFamily="18" charset="0"/>
                <a:cs typeface="Times New Roman" panose="02020603050405020304" pitchFamily="18" charset="0"/>
              </a:rPr>
              <a:t>essential to revisit the prevailing design approach</a:t>
            </a:r>
            <a:endParaRPr lang="en-US" sz="20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methods developed elsewhere</a:t>
            </a:r>
            <a:r>
              <a:rPr lang="en-US" sz="2000" dirty="0">
                <a:latin typeface="Times New Roman" panose="02020603050405020304" pitchFamily="18" charset="0"/>
                <a:cs typeface="Times New Roman" panose="02020603050405020304" pitchFamily="18" charset="0"/>
              </a:rPr>
              <a:t> result into either </a:t>
            </a:r>
            <a:r>
              <a:rPr lang="en-US" sz="2000" b="1" dirty="0">
                <a:solidFill>
                  <a:schemeClr val="tx1"/>
                </a:solidFill>
                <a:latin typeface="Times New Roman" panose="02020603050405020304" pitchFamily="18" charset="0"/>
                <a:cs typeface="Times New Roman" panose="02020603050405020304" pitchFamily="18" charset="0"/>
              </a:rPr>
              <a:t>over or under estimation </a:t>
            </a:r>
          </a:p>
          <a:p>
            <a:pPr marL="285750" indent="-28575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focus on the mechanical performance and ignore hydraulic performance (</a:t>
            </a:r>
            <a:r>
              <a:rPr lang="en-US" sz="2000" dirty="0" err="1">
                <a:latin typeface="Times New Roman" panose="02020603050405020304" pitchFamily="18" charset="0"/>
                <a:cs typeface="Times New Roman" panose="02020603050405020304" pitchFamily="18" charset="0"/>
              </a:rPr>
              <a:t>Kendorski</a:t>
            </a:r>
            <a:r>
              <a:rPr lang="en-US" sz="2000" dirty="0">
                <a:latin typeface="Times New Roman" panose="02020603050405020304" pitchFamily="18" charset="0"/>
                <a:cs typeface="Times New Roman" panose="02020603050405020304" pitchFamily="18" charset="0"/>
              </a:rPr>
              <a:t>, 2007)</a:t>
            </a:r>
            <a:r>
              <a:rPr lang="en-US" sz="2000" b="1" dirty="0">
                <a:latin typeface="Times New Roman" panose="02020603050405020304" pitchFamily="18" charset="0"/>
                <a:cs typeface="Times New Roman" panose="02020603050405020304" pitchFamily="18" charset="0"/>
              </a:rPr>
              <a:t> </a:t>
            </a:r>
          </a:p>
          <a:p>
            <a:pPr marL="285750" indent="-285750" algn="just">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In most countries, modern legislation has changed requiring scientific understanding based norms </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306840341"/>
                  </p:ext>
                </p:extLst>
              </p:nvPr>
            </p:nvGraphicFramePr>
            <p:xfrm>
              <a:off x="0" y="0"/>
              <a:ext cx="7331825" cy="6868669"/>
            </p:xfrm>
            <a:graphic>
              <a:graphicData uri="http://schemas.openxmlformats.org/drawingml/2006/table">
                <a:tbl>
                  <a:tblPr firstRow="1" firstCol="1" bandRow="1">
                    <a:tableStyleId>{6F1BFFD1-9325-4929-B495-E7744B7E128E}</a:tableStyleId>
                  </a:tblPr>
                  <a:tblGrid>
                    <a:gridCol w="1555737">
                      <a:extLst>
                        <a:ext uri="{9D8B030D-6E8A-4147-A177-3AD203B41FA5}">
                          <a16:colId xmlns:a16="http://schemas.microsoft.com/office/drawing/2014/main" xmlns="" val="663735515"/>
                        </a:ext>
                      </a:extLst>
                    </a:gridCol>
                    <a:gridCol w="1688140">
                      <a:extLst>
                        <a:ext uri="{9D8B030D-6E8A-4147-A177-3AD203B41FA5}">
                          <a16:colId xmlns:a16="http://schemas.microsoft.com/office/drawing/2014/main" xmlns="" val="966054364"/>
                        </a:ext>
                      </a:extLst>
                    </a:gridCol>
                    <a:gridCol w="4087948">
                      <a:extLst>
                        <a:ext uri="{9D8B030D-6E8A-4147-A177-3AD203B41FA5}">
                          <a16:colId xmlns:a16="http://schemas.microsoft.com/office/drawing/2014/main" xmlns="" val="2563220965"/>
                        </a:ext>
                      </a:extLst>
                    </a:gridCol>
                  </a:tblGrid>
                  <a:tr h="222740">
                    <a:tc>
                      <a:txBody>
                        <a:bodyPr/>
                        <a:lstStyle/>
                        <a:p>
                          <a:pPr marL="0" marR="0" algn="l">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Name</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Pillar Width, m</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Description</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47306650"/>
                      </a:ext>
                    </a:extLst>
                  </a:tr>
                  <a:tr h="903554">
                    <a:tc>
                      <a:txBody>
                        <a:bodyPr/>
                        <a:lstStyle/>
                        <a:p>
                          <a:pPr marL="0" marR="0" algn="l">
                            <a:lnSpc>
                              <a:spcPct val="115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Dunn’s Rule</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i="1" smtClean="0">
                                        <a:solidFill>
                                          <a:schemeClr val="tx1"/>
                                        </a:solidFill>
                                        <a:effectLst/>
                                        <a:latin typeface="Cambria Math" panose="02040503050406030204" pitchFamily="18" charset="0"/>
                                      </a:rPr>
                                    </m:ctrlPr>
                                  </m:fPr>
                                  <m:num>
                                    <m:d>
                                      <m:dPr>
                                        <m:ctrlPr>
                                          <a:rPr lang="en-US" sz="1400" i="1">
                                            <a:solidFill>
                                              <a:schemeClr val="tx1"/>
                                            </a:solidFill>
                                            <a:effectLst/>
                                            <a:latin typeface="Cambria Math" panose="02040503050406030204" pitchFamily="18" charset="0"/>
                                          </a:rPr>
                                        </m:ctrlPr>
                                      </m:dPr>
                                      <m:e>
                                        <m:r>
                                          <a:rPr lang="en-US" sz="1400">
                                            <a:solidFill>
                                              <a:schemeClr val="tx1"/>
                                            </a:solidFill>
                                            <a:effectLst/>
                                            <a:latin typeface="Cambria Math" panose="02040503050406030204" pitchFamily="18" charset="0"/>
                                          </a:rPr>
                                          <m:t>𝐷</m:t>
                                        </m:r>
                                        <m:r>
                                          <a:rPr lang="en-US" sz="1400">
                                            <a:solidFill>
                                              <a:schemeClr val="tx1"/>
                                            </a:solidFill>
                                            <a:effectLst/>
                                            <a:latin typeface="Cambria Math" panose="02040503050406030204" pitchFamily="18" charset="0"/>
                                          </a:rPr>
                                          <m:t>−54.86</m:t>
                                        </m:r>
                                      </m:e>
                                    </m:d>
                                  </m:num>
                                  <m:den>
                                    <m:r>
                                      <a:rPr lang="en-US" sz="1400">
                                        <a:solidFill>
                                          <a:schemeClr val="tx1"/>
                                        </a:solidFill>
                                        <a:effectLst/>
                                        <a:latin typeface="Cambria Math" panose="02040503050406030204" pitchFamily="18" charset="0"/>
                                      </a:rPr>
                                      <m:t>20</m:t>
                                    </m:r>
                                  </m:den>
                                </m:f>
                                <m:r>
                                  <a:rPr lang="en-US" sz="1400">
                                    <a:solidFill>
                                      <a:schemeClr val="tx1"/>
                                    </a:solidFill>
                                    <a:effectLst/>
                                    <a:latin typeface="Cambria Math" panose="02040503050406030204" pitchFamily="18" charset="0"/>
                                  </a:rPr>
                                  <m:t>+4.57</m:t>
                                </m:r>
                              </m:oMath>
                            </m:oMathPara>
                          </a14:m>
                          <a:endParaRPr lang="en-US" sz="14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It suggested 4.57m wide barrier for a cover depth of 54.86m to be increased by 0.91m for every 18.29m of increase in cover depth, obsolete now due to undersized pillar estimation</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78613990"/>
                      </a:ext>
                    </a:extLst>
                  </a:tr>
                  <a:tr h="764545">
                    <a:tc>
                      <a:txBody>
                        <a:bodyPr/>
                        <a:lstStyle/>
                        <a:p>
                          <a:pPr marL="0" marR="0" algn="l">
                            <a:lnSpc>
                              <a:spcPct val="115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Ashley’s Method or Pennsylvania Mine Inspector’s Equation</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i="1" smtClean="0">
                                        <a:solidFill>
                                          <a:schemeClr val="tx1"/>
                                        </a:solidFill>
                                        <a:effectLst/>
                                        <a:latin typeface="Cambria Math" panose="02040503050406030204" pitchFamily="18" charset="0"/>
                                      </a:rPr>
                                    </m:ctrlPr>
                                  </m:fPr>
                                  <m:num>
                                    <m:r>
                                      <a:rPr lang="en-US" sz="1400">
                                        <a:solidFill>
                                          <a:schemeClr val="tx1"/>
                                        </a:solidFill>
                                        <a:effectLst/>
                                        <a:latin typeface="Cambria Math" panose="02040503050406030204" pitchFamily="18" charset="0"/>
                                      </a:rPr>
                                      <m:t>𝐷</m:t>
                                    </m:r>
                                  </m:num>
                                  <m:den>
                                    <m:r>
                                      <a:rPr lang="en-US" sz="1400">
                                        <a:solidFill>
                                          <a:schemeClr val="tx1"/>
                                        </a:solidFill>
                                        <a:effectLst/>
                                        <a:latin typeface="Cambria Math" panose="02040503050406030204" pitchFamily="18" charset="0"/>
                                      </a:rPr>
                                      <m:t>10</m:t>
                                    </m:r>
                                  </m:den>
                                </m:f>
                                <m:r>
                                  <a:rPr lang="en-US" sz="1400">
                                    <a:solidFill>
                                      <a:schemeClr val="tx1"/>
                                    </a:solidFill>
                                    <a:effectLst/>
                                    <a:latin typeface="Cambria Math" panose="02040503050406030204" pitchFamily="18" charset="0"/>
                                  </a:rPr>
                                  <m:t>+4</m:t>
                                </m:r>
                                <m:r>
                                  <a:rPr lang="en-US" sz="1400">
                                    <a:solidFill>
                                      <a:schemeClr val="tx1"/>
                                    </a:solidFill>
                                    <a:effectLst/>
                                    <a:latin typeface="Cambria Math" panose="02040503050406030204" pitchFamily="18" charset="0"/>
                                  </a:rPr>
                                  <m:t>h</m:t>
                                </m:r>
                                <m:r>
                                  <a:rPr lang="en-US" sz="1400">
                                    <a:solidFill>
                                      <a:schemeClr val="tx1"/>
                                    </a:solidFill>
                                    <a:effectLst/>
                                    <a:latin typeface="Cambria Math" panose="02040503050406030204" pitchFamily="18" charset="0"/>
                                  </a:rPr>
                                  <m:t>+6.1</m:t>
                                </m:r>
                              </m:oMath>
                            </m:oMathPara>
                          </a14:m>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 is the water head if it is greater than the cover depth; a potential relation that considered the depth, seam thickness, and water head.</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66017196"/>
                      </a:ext>
                    </a:extLst>
                  </a:tr>
                  <a:tr h="744918">
                    <a:tc>
                      <a:txBody>
                        <a:bodyPr/>
                        <a:lstStyle/>
                        <a:p>
                          <a:pPr marL="0" marR="0" algn="l">
                            <a:lnSpc>
                              <a:spcPct val="115000"/>
                            </a:lnSpc>
                            <a:spcBef>
                              <a:spcPts val="0"/>
                            </a:spcBef>
                            <a:spcAft>
                              <a:spcPts val="0"/>
                            </a:spcAft>
                          </a:pPr>
                          <a:r>
                            <a:rPr lang="en-US" sz="1600" b="0">
                              <a:solidFill>
                                <a:schemeClr val="tx1"/>
                              </a:solidFill>
                              <a:effectLst/>
                              <a:latin typeface="Times New Roman" panose="02020603050405020304" pitchFamily="18" charset="0"/>
                              <a:cs typeface="Times New Roman" panose="02020603050405020304" pitchFamily="18" charset="0"/>
                            </a:rPr>
                            <a:t>Ash and Eaton’s Impoundment Equation </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i="1" smtClean="0">
                                        <a:solidFill>
                                          <a:schemeClr val="tx1"/>
                                        </a:solidFill>
                                        <a:effectLst/>
                                        <a:latin typeface="Cambria Math" panose="02040503050406030204" pitchFamily="18" charset="0"/>
                                      </a:rPr>
                                    </m:ctrlPr>
                                  </m:fPr>
                                  <m:num>
                                    <m:r>
                                      <a:rPr lang="en-US" sz="1400">
                                        <a:solidFill>
                                          <a:schemeClr val="tx1"/>
                                        </a:solidFill>
                                        <a:effectLst/>
                                        <a:latin typeface="Cambria Math" panose="02040503050406030204" pitchFamily="18" charset="0"/>
                                      </a:rPr>
                                      <m:t>𝐷</m:t>
                                    </m:r>
                                  </m:num>
                                  <m:den>
                                    <m:r>
                                      <a:rPr lang="en-US" sz="1400">
                                        <a:solidFill>
                                          <a:schemeClr val="tx1"/>
                                        </a:solidFill>
                                        <a:effectLst/>
                                        <a:latin typeface="Cambria Math" panose="02040503050406030204" pitchFamily="18" charset="0"/>
                                      </a:rPr>
                                      <m:t>2.35</m:t>
                                    </m:r>
                                  </m:den>
                                </m:f>
                                <m:r>
                                  <a:rPr lang="en-US" sz="1400">
                                    <a:solidFill>
                                      <a:schemeClr val="tx1"/>
                                    </a:solidFill>
                                    <a:effectLst/>
                                    <a:latin typeface="Cambria Math" panose="02040503050406030204" pitchFamily="18" charset="0"/>
                                  </a:rPr>
                                  <m:t>+15.24</m:t>
                                </m:r>
                              </m:oMath>
                            </m:oMathPara>
                          </a14:m>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Did not consider the strength and hydraulic properties</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63973017"/>
                      </a:ext>
                    </a:extLst>
                  </a:tr>
                  <a:tr h="734827">
                    <a:tc>
                      <a:txBody>
                        <a:bodyPr/>
                        <a:lstStyle/>
                        <a:p>
                          <a:pPr marL="0" marR="0" algn="l">
                            <a:lnSpc>
                              <a:spcPct val="115000"/>
                            </a:lnSpc>
                            <a:spcBef>
                              <a:spcPts val="0"/>
                            </a:spcBef>
                            <a:spcAft>
                              <a:spcPts val="0"/>
                            </a:spcAft>
                          </a:pPr>
                          <a:r>
                            <a:rPr lang="en-US" sz="1600" b="0">
                              <a:solidFill>
                                <a:schemeClr val="tx1"/>
                              </a:solidFill>
                              <a:effectLst/>
                              <a:latin typeface="Times New Roman" panose="02020603050405020304" pitchFamily="18" charset="0"/>
                              <a:cs typeface="Times New Roman" panose="02020603050405020304" pitchFamily="18" charset="0"/>
                            </a:rPr>
                            <a:t>Outcrop Water Barrier Pillars</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i="1" smtClean="0">
                                        <a:solidFill>
                                          <a:schemeClr val="tx1"/>
                                        </a:solidFill>
                                        <a:effectLst/>
                                        <a:latin typeface="Cambria Math" panose="02040503050406030204" pitchFamily="18" charset="0"/>
                                      </a:rPr>
                                    </m:ctrlPr>
                                  </m:fPr>
                                  <m:num>
                                    <m:r>
                                      <a:rPr lang="en-US" sz="1400">
                                        <a:solidFill>
                                          <a:schemeClr val="tx1"/>
                                        </a:solidFill>
                                        <a:effectLst/>
                                        <a:latin typeface="Cambria Math" panose="02040503050406030204" pitchFamily="18" charset="0"/>
                                      </a:rPr>
                                      <m:t>𝐷</m:t>
                                    </m:r>
                                  </m:num>
                                  <m:den>
                                    <m:r>
                                      <a:rPr lang="en-US" sz="1400">
                                        <a:solidFill>
                                          <a:schemeClr val="tx1"/>
                                        </a:solidFill>
                                        <a:effectLst/>
                                        <a:latin typeface="Cambria Math" panose="02040503050406030204" pitchFamily="18" charset="0"/>
                                      </a:rPr>
                                      <m:t>3.28</m:t>
                                    </m:r>
                                  </m:den>
                                </m:f>
                                <m:r>
                                  <a:rPr lang="en-US" sz="1400">
                                    <a:solidFill>
                                      <a:schemeClr val="tx1"/>
                                    </a:solidFill>
                                    <a:effectLst/>
                                    <a:latin typeface="Cambria Math" panose="02040503050406030204" pitchFamily="18" charset="0"/>
                                  </a:rPr>
                                  <m:t>+15.24</m:t>
                                </m:r>
                              </m:oMath>
                            </m:oMathPara>
                          </a14:m>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Developed after several failures of undersized PWBP against large water heads in Kentucky, USA, effect of the strength was not considered</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3857150"/>
                      </a:ext>
                    </a:extLst>
                  </a:tr>
                  <a:tr h="648393">
                    <a:tc>
                      <a:txBody>
                        <a:bodyPr/>
                        <a:lstStyle/>
                        <a:p>
                          <a:pPr marL="0" marR="0" algn="l">
                            <a:lnSpc>
                              <a:spcPct val="115000"/>
                            </a:lnSpc>
                            <a:spcBef>
                              <a:spcPts val="0"/>
                            </a:spcBef>
                            <a:spcAft>
                              <a:spcPts val="0"/>
                            </a:spcAft>
                          </a:pPr>
                          <a:r>
                            <a:rPr lang="en-US" sz="1600" b="0">
                              <a:solidFill>
                                <a:schemeClr val="tx1"/>
                              </a:solidFill>
                              <a:effectLst/>
                              <a:latin typeface="Times New Roman" panose="02020603050405020304" pitchFamily="18" charset="0"/>
                              <a:cs typeface="Times New Roman" panose="02020603050405020304" pitchFamily="18" charset="0"/>
                            </a:rPr>
                            <a:t>Old English Barrier Pillar Law</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i="1" smtClean="0">
                                        <a:solidFill>
                                          <a:schemeClr val="tx1"/>
                                        </a:solidFill>
                                        <a:effectLst/>
                                        <a:latin typeface="Cambria Math" panose="02040503050406030204" pitchFamily="18" charset="0"/>
                                      </a:rPr>
                                    </m:ctrlPr>
                                  </m:fPr>
                                  <m:num>
                                    <m:r>
                                      <a:rPr lang="en-US" sz="1400">
                                        <a:solidFill>
                                          <a:schemeClr val="tx1"/>
                                        </a:solidFill>
                                        <a:effectLst/>
                                        <a:latin typeface="Cambria Math" panose="02040503050406030204" pitchFamily="18" charset="0"/>
                                      </a:rPr>
                                      <m:t>𝐻h</m:t>
                                    </m:r>
                                  </m:num>
                                  <m:den>
                                    <m:r>
                                      <a:rPr lang="en-US" sz="1400">
                                        <a:solidFill>
                                          <a:schemeClr val="tx1"/>
                                        </a:solidFill>
                                        <a:effectLst/>
                                        <a:latin typeface="Cambria Math" panose="02040503050406030204" pitchFamily="18" charset="0"/>
                                      </a:rPr>
                                      <m:t>30.48</m:t>
                                    </m:r>
                                  </m:den>
                                </m:f>
                                <m:r>
                                  <a:rPr lang="en-US" sz="1400">
                                    <a:solidFill>
                                      <a:schemeClr val="tx1"/>
                                    </a:solidFill>
                                    <a:effectLst/>
                                    <a:latin typeface="Cambria Math" panose="02040503050406030204" pitchFamily="18" charset="0"/>
                                  </a:rPr>
                                  <m:t>+5</m:t>
                                </m:r>
                                <m:r>
                                  <a:rPr lang="en-US" sz="1400">
                                    <a:solidFill>
                                      <a:schemeClr val="tx1"/>
                                    </a:solidFill>
                                    <a:effectLst/>
                                    <a:latin typeface="Cambria Math" panose="02040503050406030204" pitchFamily="18" charset="0"/>
                                  </a:rPr>
                                  <m:t>h</m:t>
                                </m:r>
                              </m:oMath>
                            </m:oMathPara>
                          </a14:m>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not recommended for dry barrier pillars and extraction height greater than 4.57m, strength not considered.</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5893421"/>
                      </a:ext>
                    </a:extLst>
                  </a:tr>
                  <a:tr h="714895">
                    <a:tc>
                      <a:txBody>
                        <a:bodyPr/>
                        <a:lstStyle/>
                        <a:p>
                          <a:pPr marL="0" marR="0" algn="l">
                            <a:lnSpc>
                              <a:spcPct val="115000"/>
                            </a:lnSpc>
                            <a:spcBef>
                              <a:spcPts val="0"/>
                            </a:spcBef>
                            <a:spcAft>
                              <a:spcPts val="0"/>
                            </a:spcAft>
                          </a:pPr>
                          <a:r>
                            <a:rPr lang="en-US" sz="1600" b="0">
                              <a:solidFill>
                                <a:schemeClr val="tx1"/>
                              </a:solidFill>
                              <a:effectLst/>
                              <a:latin typeface="Times New Roman" panose="02020603050405020304" pitchFamily="18" charset="0"/>
                              <a:cs typeface="Times New Roman" panose="02020603050405020304" pitchFamily="18" charset="0"/>
                            </a:rPr>
                            <a:t>The Pressure Arch Method</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smtClean="0">
                                    <a:solidFill>
                                      <a:schemeClr val="tx1"/>
                                    </a:solidFill>
                                    <a:effectLst/>
                                    <a:latin typeface="Cambria Math" panose="02040503050406030204" pitchFamily="18" charset="0"/>
                                  </a:rPr>
                                  <m:t>2.625∗</m:t>
                                </m:r>
                                <m:d>
                                  <m:dPr>
                                    <m:ctrlPr>
                                      <a:rPr lang="en-US" sz="1400" i="1">
                                        <a:solidFill>
                                          <a:schemeClr val="tx1"/>
                                        </a:solidFill>
                                        <a:effectLst/>
                                        <a:latin typeface="Cambria Math" panose="02040503050406030204" pitchFamily="18" charset="0"/>
                                      </a:rPr>
                                    </m:ctrlPr>
                                  </m:dPr>
                                  <m:e>
                                    <m:f>
                                      <m:fPr>
                                        <m:ctrlPr>
                                          <a:rPr lang="en-US" sz="1400" i="1">
                                            <a:solidFill>
                                              <a:schemeClr val="tx1"/>
                                            </a:solidFill>
                                            <a:effectLst/>
                                            <a:latin typeface="Cambria Math" panose="02040503050406030204" pitchFamily="18" charset="0"/>
                                          </a:rPr>
                                        </m:ctrlPr>
                                      </m:fPr>
                                      <m:num>
                                        <m:r>
                                          <a:rPr lang="en-US" sz="1400">
                                            <a:solidFill>
                                              <a:schemeClr val="tx1"/>
                                            </a:solidFill>
                                            <a:effectLst/>
                                            <a:latin typeface="Cambria Math" panose="02040503050406030204" pitchFamily="18" charset="0"/>
                                          </a:rPr>
                                          <m:t>𝐷</m:t>
                                        </m:r>
                                      </m:num>
                                      <m:den>
                                        <m:r>
                                          <a:rPr lang="en-US" sz="1400">
                                            <a:solidFill>
                                              <a:schemeClr val="tx1"/>
                                            </a:solidFill>
                                            <a:effectLst/>
                                            <a:latin typeface="Cambria Math" panose="02040503050406030204" pitchFamily="18" charset="0"/>
                                          </a:rPr>
                                          <m:t>20</m:t>
                                        </m:r>
                                      </m:den>
                                    </m:f>
                                    <m:r>
                                      <a:rPr lang="en-US" sz="1400">
                                        <a:solidFill>
                                          <a:schemeClr val="tx1"/>
                                        </a:solidFill>
                                        <a:effectLst/>
                                        <a:latin typeface="Cambria Math" panose="02040503050406030204" pitchFamily="18" charset="0"/>
                                      </a:rPr>
                                      <m:t>+6.1</m:t>
                                    </m:r>
                                  </m:e>
                                </m:d>
                              </m:oMath>
                            </m:oMathPara>
                          </a14:m>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considers the effect of load redistribution, suggested for cover depth of 122-853m, did not consider strength and hydraulic properties</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3247873"/>
                      </a:ext>
                    </a:extLst>
                  </a:tr>
                  <a:tr h="486528">
                    <a:tc>
                      <a:txBody>
                        <a:bodyPr/>
                        <a:lstStyle/>
                        <a:p>
                          <a:pPr marL="0" marR="0" algn="l">
                            <a:lnSpc>
                              <a:spcPct val="115000"/>
                            </a:lnSpc>
                            <a:spcBef>
                              <a:spcPts val="0"/>
                            </a:spcBef>
                            <a:spcAft>
                              <a:spcPts val="0"/>
                            </a:spcAft>
                          </a:pPr>
                          <a:r>
                            <a:rPr lang="en-US" sz="1600" b="0">
                              <a:solidFill>
                                <a:schemeClr val="tx1"/>
                              </a:solidFill>
                              <a:effectLst/>
                              <a:latin typeface="Times New Roman" panose="02020603050405020304" pitchFamily="18" charset="0"/>
                              <a:cs typeface="Times New Roman" panose="02020603050405020304" pitchFamily="18" charset="0"/>
                            </a:rPr>
                            <a:t>British Coal Rule of Thumb</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i="1" smtClean="0">
                                        <a:solidFill>
                                          <a:schemeClr val="tx1"/>
                                        </a:solidFill>
                                        <a:effectLst/>
                                        <a:latin typeface="Cambria Math" panose="02040503050406030204" pitchFamily="18" charset="0"/>
                                      </a:rPr>
                                    </m:ctrlPr>
                                  </m:fPr>
                                  <m:num>
                                    <m:r>
                                      <a:rPr lang="en-US" sz="1400">
                                        <a:solidFill>
                                          <a:schemeClr val="tx1"/>
                                        </a:solidFill>
                                        <a:effectLst/>
                                        <a:latin typeface="Cambria Math" panose="02040503050406030204" pitchFamily="18" charset="0"/>
                                      </a:rPr>
                                      <m:t>𝐷</m:t>
                                    </m:r>
                                  </m:num>
                                  <m:den>
                                    <m:r>
                                      <a:rPr lang="en-US" sz="1400">
                                        <a:solidFill>
                                          <a:schemeClr val="tx1"/>
                                        </a:solidFill>
                                        <a:effectLst/>
                                        <a:latin typeface="Cambria Math" panose="02040503050406030204" pitchFamily="18" charset="0"/>
                                      </a:rPr>
                                      <m:t>10</m:t>
                                    </m:r>
                                  </m:den>
                                </m:f>
                                <m:r>
                                  <a:rPr lang="en-US" sz="1400">
                                    <a:solidFill>
                                      <a:schemeClr val="tx1"/>
                                    </a:solidFill>
                                    <a:effectLst/>
                                    <a:latin typeface="Cambria Math" panose="02040503050406030204" pitchFamily="18" charset="0"/>
                                  </a:rPr>
                                  <m:t>+13.72</m:t>
                                </m:r>
                              </m:oMath>
                            </m:oMathPara>
                          </a14:m>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used in British mines, did not consider strength and hydraulic properties</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65752959"/>
                      </a:ext>
                    </a:extLst>
                  </a:tr>
                  <a:tr h="478827">
                    <a:tc>
                      <a:txBody>
                        <a:bodyPr/>
                        <a:lstStyle/>
                        <a:p>
                          <a:pPr marL="0" marR="0" algn="l">
                            <a:lnSpc>
                              <a:spcPct val="115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Coal Mine Regulation 2017</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60</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Not a scientific </a:t>
                          </a:r>
                          <a:r>
                            <a:rPr lang="en-US" sz="1400" dirty="0" err="1">
                              <a:solidFill>
                                <a:schemeClr val="tx1"/>
                              </a:solidFill>
                              <a:effectLst/>
                              <a:latin typeface="Times New Roman" panose="02020603050405020304" pitchFamily="18" charset="0"/>
                              <a:cs typeface="Times New Roman" panose="02020603050405020304" pitchFamily="18" charset="0"/>
                            </a:rPr>
                            <a:t>deisgn</a:t>
                          </a:r>
                          <a:r>
                            <a:rPr lang="en-US" sz="1400" dirty="0">
                              <a:solidFill>
                                <a:schemeClr val="tx1"/>
                              </a:solidFill>
                              <a:effectLst/>
                              <a:latin typeface="Times New Roman" panose="02020603050405020304" pitchFamily="18" charset="0"/>
                              <a:cs typeface="Times New Roman" panose="02020603050405020304" pitchFamily="18" charset="0"/>
                            </a:rPr>
                            <a:t> approach, does not consider any mechanical or hydraulic </a:t>
                          </a:r>
                          <a:r>
                            <a:rPr lang="en-US" sz="1400" dirty="0" err="1">
                              <a:solidFill>
                                <a:schemeClr val="tx1"/>
                              </a:solidFill>
                              <a:effectLst/>
                              <a:latin typeface="Times New Roman" panose="02020603050405020304" pitchFamily="18" charset="0"/>
                              <a:cs typeface="Times New Roman" panose="02020603050405020304" pitchFamily="18" charset="0"/>
                            </a:rPr>
                            <a:t>pararmeter</a:t>
                          </a: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00884303"/>
                      </a:ext>
                    </a:extLst>
                  </a:tr>
                  <a:tr h="222740">
                    <a:tc gridSpan="3">
                      <a:txBody>
                        <a:bodyPr/>
                        <a:lstStyle/>
                        <a:p>
                          <a:pPr marL="0" marR="0" algn="l">
                            <a:lnSpc>
                              <a:spcPct val="107000"/>
                            </a:lnSpc>
                            <a:spcBef>
                              <a:spcPts val="0"/>
                            </a:spcBef>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(D is cover depth, m, h is extraction height, m, and  H is water head, m)</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95844267"/>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306840341"/>
                  </p:ext>
                </p:extLst>
              </p:nvPr>
            </p:nvGraphicFramePr>
            <p:xfrm>
              <a:off x="0" y="0"/>
              <a:ext cx="7331825" cy="6822619"/>
            </p:xfrm>
            <a:graphic>
              <a:graphicData uri="http://schemas.openxmlformats.org/drawingml/2006/table">
                <a:tbl>
                  <a:tblPr firstRow="1" firstCol="1" bandRow="1">
                    <a:tableStyleId>{6F1BFFD1-9325-4929-B495-E7744B7E128E}</a:tableStyleId>
                  </a:tblPr>
                  <a:tblGrid>
                    <a:gridCol w="1555737">
                      <a:extLst>
                        <a:ext uri="{9D8B030D-6E8A-4147-A177-3AD203B41FA5}">
                          <a16:colId xmlns:a16="http://schemas.microsoft.com/office/drawing/2014/main" val="663735515"/>
                        </a:ext>
                      </a:extLst>
                    </a:gridCol>
                    <a:gridCol w="1688140">
                      <a:extLst>
                        <a:ext uri="{9D8B030D-6E8A-4147-A177-3AD203B41FA5}">
                          <a16:colId xmlns:a16="http://schemas.microsoft.com/office/drawing/2014/main" val="966054364"/>
                        </a:ext>
                      </a:extLst>
                    </a:gridCol>
                    <a:gridCol w="4087948">
                      <a:extLst>
                        <a:ext uri="{9D8B030D-6E8A-4147-A177-3AD203B41FA5}">
                          <a16:colId xmlns:a16="http://schemas.microsoft.com/office/drawing/2014/main" val="2563220965"/>
                        </a:ext>
                      </a:extLst>
                    </a:gridCol>
                  </a:tblGrid>
                  <a:tr h="260922">
                    <a:tc>
                      <a:txBody>
                        <a:bodyPr/>
                        <a:lstStyle/>
                        <a:p>
                          <a:pPr marL="0" marR="0" algn="l">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Name</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Pillar Width, m</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Description</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7306650"/>
                      </a:ext>
                    </a:extLst>
                  </a:tr>
                  <a:tr h="961835">
                    <a:tc>
                      <a:txBody>
                        <a:bodyPr/>
                        <a:lstStyle/>
                        <a:p>
                          <a:pPr marL="0" marR="0" algn="l">
                            <a:lnSpc>
                              <a:spcPct val="115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Dunn’s Rule</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2780" t="-33544" r="-242960" b="-591772"/>
                          </a:stretch>
                        </a:blipFill>
                      </a:tcPr>
                    </a:tc>
                    <a:tc>
                      <a:txBody>
                        <a:bodyPr/>
                        <a:lstStyle/>
                        <a:p>
                          <a:pPr marL="0" marR="0">
                            <a:lnSpc>
                              <a:spcPct val="115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It suggested 4.57m wide barrier for a cover depth of 54.86m to be increased by 0.91m for every 18.29m of increase in cover depth, obsolete now due to undersized pillar estimation</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8613990"/>
                      </a:ext>
                    </a:extLst>
                  </a:tr>
                  <a:tr h="1121664">
                    <a:tc>
                      <a:txBody>
                        <a:bodyPr/>
                        <a:lstStyle/>
                        <a:p>
                          <a:pPr marL="0" marR="0" algn="l">
                            <a:lnSpc>
                              <a:spcPct val="115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Ashley’s Method or Pennsylvania Mine Inspector’s Equation</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2780" t="-114674" r="-242960" b="-408152"/>
                          </a:stretch>
                        </a:blip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 is the water head if it is greater than the cover depth; a potential relation that considered the depth, seam thickness, and water head.</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6017196"/>
                      </a:ext>
                    </a:extLst>
                  </a:tr>
                  <a:tr h="841248">
                    <a:tc>
                      <a:txBody>
                        <a:bodyPr/>
                        <a:lstStyle/>
                        <a:p>
                          <a:pPr marL="0" marR="0" algn="l">
                            <a:lnSpc>
                              <a:spcPct val="115000"/>
                            </a:lnSpc>
                            <a:spcBef>
                              <a:spcPts val="0"/>
                            </a:spcBef>
                            <a:spcAft>
                              <a:spcPts val="0"/>
                            </a:spcAft>
                          </a:pPr>
                          <a:r>
                            <a:rPr lang="en-US" sz="1600" b="0">
                              <a:solidFill>
                                <a:schemeClr val="tx1"/>
                              </a:solidFill>
                              <a:effectLst/>
                              <a:latin typeface="Times New Roman" panose="02020603050405020304" pitchFamily="18" charset="0"/>
                              <a:cs typeface="Times New Roman" panose="02020603050405020304" pitchFamily="18" charset="0"/>
                            </a:rPr>
                            <a:t>Ash and Eaton’s Impoundment Equation </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2780" t="-286232" r="-242960" b="-444203"/>
                          </a:stretch>
                        </a:blip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Did not consider the strength and hydraulic properties</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3973017"/>
                      </a:ext>
                    </a:extLst>
                  </a:tr>
                  <a:tr h="734827">
                    <a:tc>
                      <a:txBody>
                        <a:bodyPr/>
                        <a:lstStyle/>
                        <a:p>
                          <a:pPr marL="0" marR="0" algn="l">
                            <a:lnSpc>
                              <a:spcPct val="115000"/>
                            </a:lnSpc>
                            <a:spcBef>
                              <a:spcPts val="0"/>
                            </a:spcBef>
                            <a:spcAft>
                              <a:spcPts val="0"/>
                            </a:spcAft>
                          </a:pPr>
                          <a:r>
                            <a:rPr lang="en-US" sz="1600" b="0">
                              <a:solidFill>
                                <a:schemeClr val="tx1"/>
                              </a:solidFill>
                              <a:effectLst/>
                              <a:latin typeface="Times New Roman" panose="02020603050405020304" pitchFamily="18" charset="0"/>
                              <a:cs typeface="Times New Roman" panose="02020603050405020304" pitchFamily="18" charset="0"/>
                            </a:rPr>
                            <a:t>Outcrop Water Barrier Pillars</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2780" t="-440496" r="-242960" b="-406612"/>
                          </a:stretch>
                        </a:blip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Developed after several failures of undersized PWBP against large water heads in Kentucky, USA, effect of the strength was not considered</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857150"/>
                      </a:ext>
                    </a:extLst>
                  </a:tr>
                  <a:tr h="841248">
                    <a:tc>
                      <a:txBody>
                        <a:bodyPr/>
                        <a:lstStyle/>
                        <a:p>
                          <a:pPr marL="0" marR="0" algn="l">
                            <a:lnSpc>
                              <a:spcPct val="115000"/>
                            </a:lnSpc>
                            <a:spcBef>
                              <a:spcPts val="0"/>
                            </a:spcBef>
                            <a:spcAft>
                              <a:spcPts val="0"/>
                            </a:spcAft>
                          </a:pPr>
                          <a:r>
                            <a:rPr lang="en-US" sz="1600" b="0">
                              <a:solidFill>
                                <a:schemeClr val="tx1"/>
                              </a:solidFill>
                              <a:effectLst/>
                              <a:latin typeface="Times New Roman" panose="02020603050405020304" pitchFamily="18" charset="0"/>
                              <a:cs typeface="Times New Roman" panose="02020603050405020304" pitchFamily="18" charset="0"/>
                            </a:rPr>
                            <a:t>Old English Barrier Pillar Law</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2780" t="-473913" r="-242960" b="-256522"/>
                          </a:stretch>
                        </a:blip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not recommended for dry barrier pillars and extraction height greater than 4.57m, strength not considered.</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93421"/>
                      </a:ext>
                    </a:extLst>
                  </a:tr>
                  <a:tr h="716471">
                    <a:tc>
                      <a:txBody>
                        <a:bodyPr/>
                        <a:lstStyle/>
                        <a:p>
                          <a:pPr marL="0" marR="0" algn="l">
                            <a:lnSpc>
                              <a:spcPct val="115000"/>
                            </a:lnSpc>
                            <a:spcBef>
                              <a:spcPts val="0"/>
                            </a:spcBef>
                            <a:spcAft>
                              <a:spcPts val="0"/>
                            </a:spcAft>
                          </a:pPr>
                          <a:r>
                            <a:rPr lang="en-US" sz="1600" b="0">
                              <a:solidFill>
                                <a:schemeClr val="tx1"/>
                              </a:solidFill>
                              <a:effectLst/>
                              <a:latin typeface="Times New Roman" panose="02020603050405020304" pitchFamily="18" charset="0"/>
                              <a:cs typeface="Times New Roman" panose="02020603050405020304" pitchFamily="18" charset="0"/>
                            </a:rPr>
                            <a:t>The Pressure Arch Method</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2780" t="-676923" r="-242960" b="-202564"/>
                          </a:stretch>
                        </a:blip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considers the effect of load redistribution, suggested for cover depth of 122-853m, did not consider strength and hydraulic properties</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3247873"/>
                      </a:ext>
                    </a:extLst>
                  </a:tr>
                  <a:tr h="560832">
                    <a:tc>
                      <a:txBody>
                        <a:bodyPr/>
                        <a:lstStyle/>
                        <a:p>
                          <a:pPr marL="0" marR="0" algn="l">
                            <a:lnSpc>
                              <a:spcPct val="115000"/>
                            </a:lnSpc>
                            <a:spcBef>
                              <a:spcPts val="0"/>
                            </a:spcBef>
                            <a:spcAft>
                              <a:spcPts val="0"/>
                            </a:spcAft>
                          </a:pPr>
                          <a:r>
                            <a:rPr lang="en-US" sz="1600" b="0">
                              <a:solidFill>
                                <a:schemeClr val="tx1"/>
                              </a:solidFill>
                              <a:effectLst/>
                              <a:latin typeface="Times New Roman" panose="02020603050405020304" pitchFamily="18" charset="0"/>
                              <a:cs typeface="Times New Roman" panose="02020603050405020304" pitchFamily="18" charset="0"/>
                            </a:rPr>
                            <a:t>British Coal Rule of Thumb</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2780" t="-988043" r="-242960" b="-157609"/>
                          </a:stretch>
                        </a:blip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used in British mines, did not consider strength and hydraulic properties</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5752959"/>
                      </a:ext>
                    </a:extLst>
                  </a:tr>
                  <a:tr h="560832">
                    <a:tc>
                      <a:txBody>
                        <a:bodyPr/>
                        <a:lstStyle/>
                        <a:p>
                          <a:pPr marL="0" marR="0" algn="l">
                            <a:lnSpc>
                              <a:spcPct val="115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Coal Mine Regulation 2017</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solidFill>
                                <a:schemeClr val="tx1"/>
                              </a:solidFill>
                              <a:effectLst/>
                              <a:latin typeface="Times New Roman" panose="02020603050405020304" pitchFamily="18" charset="0"/>
                              <a:cs typeface="Times New Roman" panose="02020603050405020304" pitchFamily="18" charset="0"/>
                            </a:rPr>
                            <a:t>60</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Not a scientific </a:t>
                          </a:r>
                          <a:r>
                            <a:rPr lang="en-US" sz="1400" dirty="0" err="1">
                              <a:solidFill>
                                <a:schemeClr val="tx1"/>
                              </a:solidFill>
                              <a:effectLst/>
                              <a:latin typeface="Times New Roman" panose="02020603050405020304" pitchFamily="18" charset="0"/>
                              <a:cs typeface="Times New Roman" panose="02020603050405020304" pitchFamily="18" charset="0"/>
                            </a:rPr>
                            <a:t>deisgn</a:t>
                          </a:r>
                          <a:r>
                            <a:rPr lang="en-US" sz="1400" dirty="0">
                              <a:solidFill>
                                <a:schemeClr val="tx1"/>
                              </a:solidFill>
                              <a:effectLst/>
                              <a:latin typeface="Times New Roman" panose="02020603050405020304" pitchFamily="18" charset="0"/>
                              <a:cs typeface="Times New Roman" panose="02020603050405020304" pitchFamily="18" charset="0"/>
                            </a:rPr>
                            <a:t> approach, does not consider any mechanical or hydraulic </a:t>
                          </a:r>
                          <a:r>
                            <a:rPr lang="en-US" sz="1400" dirty="0" err="1">
                              <a:solidFill>
                                <a:schemeClr val="tx1"/>
                              </a:solidFill>
                              <a:effectLst/>
                              <a:latin typeface="Times New Roman" panose="02020603050405020304" pitchFamily="18" charset="0"/>
                              <a:cs typeface="Times New Roman" panose="02020603050405020304" pitchFamily="18" charset="0"/>
                            </a:rPr>
                            <a:t>pararmeter</a:t>
                          </a: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884303"/>
                      </a:ext>
                    </a:extLst>
                  </a:tr>
                  <a:tr h="222740">
                    <a:tc gridSpan="3">
                      <a:txBody>
                        <a:bodyPr/>
                        <a:lstStyle/>
                        <a:p>
                          <a:pPr marL="0" marR="0" algn="l">
                            <a:lnSpc>
                              <a:spcPct val="107000"/>
                            </a:lnSpc>
                            <a:spcBef>
                              <a:spcPts val="0"/>
                            </a:spcBef>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(D is cover depth, m, h is extraction height, m, and  H is water head, m)</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50" marR="54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5844267"/>
                      </a:ext>
                    </a:extLst>
                  </a:tr>
                </a:tbl>
              </a:graphicData>
            </a:graphic>
          </p:graphicFrame>
        </mc:Fallback>
      </mc:AlternateContent>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6</a:t>
            </a:fld>
            <a:endParaRPr lang="en-IN"/>
          </a:p>
        </p:txBody>
      </p:sp>
    </p:spTree>
    <p:extLst>
      <p:ext uri="{BB962C8B-B14F-4D97-AF65-F5344CB8AC3E}">
        <p14:creationId xmlns:p14="http://schemas.microsoft.com/office/powerpoint/2010/main" val="378258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Picture 2">
            <a:extLst>
              <a:ext uri="{FF2B5EF4-FFF2-40B4-BE49-F238E27FC236}">
                <a16:creationId xmlns:a16="http://schemas.microsoft.com/office/drawing/2014/main" xmlns="" id="{47E21257-E72B-404A-BA53-3B9CFEBA6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315" y="196851"/>
            <a:ext cx="5202904" cy="32443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l="12851" r="8152"/>
          <a:stretch/>
        </p:blipFill>
        <p:spPr>
          <a:xfrm>
            <a:off x="30781" y="196851"/>
            <a:ext cx="6420543" cy="3447223"/>
          </a:xfrm>
          <a:prstGeom prst="rect">
            <a:avLst/>
          </a:prstGeom>
        </p:spPr>
      </p:pic>
      <p:pic>
        <p:nvPicPr>
          <p:cNvPr id="7" name="Picture 6">
            <a:extLst>
              <a:ext uri="{FF2B5EF4-FFF2-40B4-BE49-F238E27FC236}">
                <a16:creationId xmlns:a16="http://schemas.microsoft.com/office/drawing/2014/main" xmlns="" id="{8427C08D-6C50-457B-7065-93FE09197BC3}"/>
              </a:ext>
            </a:extLst>
          </p:cNvPr>
          <p:cNvPicPr>
            <a:picLocks noChangeAspect="1"/>
          </p:cNvPicPr>
          <p:nvPr/>
        </p:nvPicPr>
        <p:blipFill rotWithShape="1">
          <a:blip r:embed="rId5">
            <a:extLst>
              <a:ext uri="{28A0092B-C50C-407E-A947-70E740481C1C}">
                <a14:useLocalDpi xmlns:a14="http://schemas.microsoft.com/office/drawing/2010/main" val="0"/>
              </a:ext>
            </a:extLst>
          </a:blip>
          <a:srcRect l="8116" t="6777" b="3041"/>
          <a:stretch/>
        </p:blipFill>
        <p:spPr bwMode="auto">
          <a:xfrm>
            <a:off x="1189497" y="4020947"/>
            <a:ext cx="3893543" cy="2700528"/>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7</a:t>
            </a:fld>
            <a:endParaRPr lang="en-IN"/>
          </a:p>
        </p:txBody>
      </p:sp>
      <p:graphicFrame>
        <p:nvGraphicFramePr>
          <p:cNvPr id="5" name="Chart 4">
            <a:extLst>
              <a:ext uri="{FF2B5EF4-FFF2-40B4-BE49-F238E27FC236}">
                <a16:creationId xmlns:a16="http://schemas.microsoft.com/office/drawing/2014/main" xmlns="" id="{00000000-0008-0000-0000-000003000000}"/>
              </a:ext>
            </a:extLst>
          </p:cNvPr>
          <p:cNvGraphicFramePr/>
          <p:nvPr>
            <p:extLst>
              <p:ext uri="{D42A27DB-BD31-4B8C-83A1-F6EECF244321}">
                <p14:modId xmlns:p14="http://schemas.microsoft.com/office/powerpoint/2010/main" val="3265085566"/>
              </p:ext>
            </p:extLst>
          </p:nvPr>
        </p:nvGraphicFramePr>
        <p:xfrm>
          <a:off x="7108961" y="3441249"/>
          <a:ext cx="4867275" cy="29527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8888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05225763"/>
                  </p:ext>
                </p:extLst>
              </p:nvPr>
            </p:nvGraphicFramePr>
            <p:xfrm>
              <a:off x="233413" y="613528"/>
              <a:ext cx="11286739" cy="6163437"/>
            </p:xfrm>
            <a:graphic>
              <a:graphicData uri="http://schemas.openxmlformats.org/drawingml/2006/table">
                <a:tbl>
                  <a:tblPr firstRow="1" firstCol="1" bandRow="1">
                    <a:tableStyleId>{6F1BFFD1-9325-4929-B495-E7744B7E128E}</a:tableStyleId>
                  </a:tblPr>
                  <a:tblGrid>
                    <a:gridCol w="878609">
                      <a:extLst>
                        <a:ext uri="{9D8B030D-6E8A-4147-A177-3AD203B41FA5}">
                          <a16:colId xmlns:a16="http://schemas.microsoft.com/office/drawing/2014/main" xmlns="" val="2798759710"/>
                        </a:ext>
                      </a:extLst>
                    </a:gridCol>
                    <a:gridCol w="3274573">
                      <a:extLst>
                        <a:ext uri="{9D8B030D-6E8A-4147-A177-3AD203B41FA5}">
                          <a16:colId xmlns:a16="http://schemas.microsoft.com/office/drawing/2014/main" xmlns="" val="4279623177"/>
                        </a:ext>
                      </a:extLst>
                    </a:gridCol>
                    <a:gridCol w="3312906">
                      <a:extLst>
                        <a:ext uri="{9D8B030D-6E8A-4147-A177-3AD203B41FA5}">
                          <a16:colId xmlns:a16="http://schemas.microsoft.com/office/drawing/2014/main" xmlns="" val="3168113076"/>
                        </a:ext>
                      </a:extLst>
                    </a:gridCol>
                    <a:gridCol w="3820651">
                      <a:extLst>
                        <a:ext uri="{9D8B030D-6E8A-4147-A177-3AD203B41FA5}">
                          <a16:colId xmlns:a16="http://schemas.microsoft.com/office/drawing/2014/main" xmlns="" val="2192754989"/>
                        </a:ext>
                      </a:extLst>
                    </a:gridCol>
                  </a:tblGrid>
                  <a:tr h="520883">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Sr. No.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Source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Mobility Coefficient</a:t>
                          </a:r>
                        </a:p>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(m</a:t>
                          </a:r>
                          <a:r>
                            <a:rPr lang="en-US" sz="1800" baseline="30000" dirty="0">
                              <a:effectLst/>
                              <a:latin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cs typeface="Times New Roman" panose="02020603050405020304" pitchFamily="18" charset="0"/>
                            </a:rPr>
                            <a:t>/</a:t>
                          </a:r>
                          <a:r>
                            <a:rPr lang="en-US" sz="1800" dirty="0" err="1">
                              <a:effectLst/>
                              <a:latin typeface="Times New Roman" panose="02020603050405020304" pitchFamily="18" charset="0"/>
                              <a:cs typeface="Times New Roman" panose="02020603050405020304" pitchFamily="18" charset="0"/>
                            </a:rPr>
                            <a:t>Pa.sec</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Measurement Methodology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8039992"/>
                      </a:ext>
                    </a:extLst>
                  </a:tr>
                  <a:tr h="251374">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Prusty (2015)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1.95E-12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Laboratory testing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25197831"/>
                      </a:ext>
                    </a:extLst>
                  </a:tr>
                  <a:tr h="251316">
                    <a:tc rowSpan="2">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Wachel (2012)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4.89E-09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upper coal seam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74992164"/>
                      </a:ext>
                    </a:extLst>
                  </a:tr>
                  <a:tr h="25131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2.93E-11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fractured zone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88933068"/>
                      </a:ext>
                    </a:extLst>
                  </a:tr>
                  <a:tr h="251374">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Ghosh (2011)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3.44E-13-1.18E-12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Laboratory testing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09195807"/>
                      </a:ext>
                    </a:extLst>
                  </a:tr>
                  <a:tr h="251316">
                    <a:tc rowSpan="3">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Esterhuizen and Karacan (2005)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3.99E-10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coal face cleat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91393845"/>
                      </a:ext>
                    </a:extLst>
                  </a:tr>
                  <a:tr h="25131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9.97E-11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coal butt cleat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25033946"/>
                      </a:ext>
                    </a:extLst>
                  </a:tr>
                  <a:tr h="25131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9.97E-11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moderate carb. shale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92201151"/>
                      </a:ext>
                    </a:extLst>
                  </a:tr>
                  <a:tr h="251316">
                    <a:tc rowSpan="2">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Ramamurthy et al. (2003)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4.48E-10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coal seam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51564309"/>
                      </a:ext>
                    </a:extLst>
                  </a:tr>
                  <a:tr h="25131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1.49E-10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pictured cliffs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20346389"/>
                      </a:ext>
                    </a:extLst>
                  </a:tr>
                  <a:tr h="276549">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Kendorski and Bunnell (2007)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4.059E-13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Empirical method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88100851"/>
                      </a:ext>
                    </a:extLst>
                  </a:tr>
                  <a:tr h="251374">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Luo et al. (2001)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7.593E-11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Empirical method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72917530"/>
                      </a:ext>
                    </a:extLst>
                  </a:tr>
                  <a:tr h="283664">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Harlow and LeCain (1993)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6.534E-13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Empirical based on field test data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35412547"/>
                      </a:ext>
                    </a:extLst>
                  </a:tr>
                  <a:tr h="251374">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Xue (1989)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2.8E-14 – 1.05E-11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Laboratory testing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08279751"/>
                      </a:ext>
                    </a:extLst>
                  </a:tr>
                  <a:tr h="283665">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Miller and Thompson (1974)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4.029E-13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Empirical method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99038334"/>
                      </a:ext>
                    </a:extLst>
                  </a:tr>
                  <a:tr h="283649">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Dabbous et al. (1973)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1.109E-13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Empirical based on laboratory test data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44675769"/>
                      </a:ext>
                    </a:extLst>
                  </a:tr>
                  <a:tr h="251374">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buClr>
                              <a:srgbClr val="000000"/>
                            </a:buClr>
                            <a:buFont typeface="Arial"/>
                          </a:pPr>
                          <a:r>
                            <a:rPr lang="en-US" sz="1800" b="0" i="0" u="none" strike="noStrike" cap="none" dirty="0" err="1">
                              <a:solidFill>
                                <a:schemeClr val="dk1"/>
                              </a:solidFill>
                              <a:effectLst/>
                              <a:latin typeface="Times New Roman" panose="02020603050405020304" pitchFamily="18" charset="0"/>
                              <a:cs typeface="Times New Roman" panose="02020603050405020304" pitchFamily="18" charset="0"/>
                              <a:sym typeface="Arial"/>
                            </a:rPr>
                            <a:t>Kissell</a:t>
                          </a:r>
                          <a:r>
                            <a:rPr lang="en-US" sz="1800" b="0" i="0" u="none" strike="noStrike" cap="none" dirty="0">
                              <a:solidFill>
                                <a:schemeClr val="dk1"/>
                              </a:solidFill>
                              <a:effectLst/>
                              <a:latin typeface="Times New Roman" panose="02020603050405020304" pitchFamily="18" charset="0"/>
                              <a:cs typeface="Times New Roman" panose="02020603050405020304" pitchFamily="18" charset="0"/>
                              <a:sym typeface="Arial"/>
                            </a:rPr>
                            <a:t> and </a:t>
                          </a:r>
                          <a:r>
                            <a:rPr lang="en-US" sz="1800" b="0" i="0" u="none" strike="noStrike" cap="none" dirty="0" err="1">
                              <a:solidFill>
                                <a:schemeClr val="dk1"/>
                              </a:solidFill>
                              <a:effectLst/>
                              <a:latin typeface="Times New Roman" panose="02020603050405020304" pitchFamily="18" charset="0"/>
                              <a:cs typeface="Times New Roman" panose="02020603050405020304" pitchFamily="18" charset="0"/>
                              <a:sym typeface="Arial"/>
                            </a:rPr>
                            <a:t>Bielicki</a:t>
                          </a:r>
                          <a:r>
                            <a:rPr lang="en-US" sz="1800" b="0" i="0" u="none" strike="noStrike" cap="none" dirty="0">
                              <a:solidFill>
                                <a:schemeClr val="dk1"/>
                              </a:solidFill>
                              <a:effectLst/>
                              <a:latin typeface="Times New Roman" panose="02020603050405020304" pitchFamily="18" charset="0"/>
                              <a:cs typeface="Times New Roman" panose="02020603050405020304" pitchFamily="18" charset="0"/>
                              <a:sym typeface="Arial"/>
                            </a:rPr>
                            <a:t> (1972)</a:t>
                          </a:r>
                          <a:endParaRPr lang="en-US"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tc>
                      <a:txBody>
                        <a:bodyPr/>
                        <a:lstStyle/>
                        <a:p>
                          <a:pPr marL="0" marR="0" algn="ctr" rtl="0">
                            <a:lnSpc>
                              <a:spcPct val="107000"/>
                            </a:lnSpc>
                            <a:spcBef>
                              <a:spcPts val="0"/>
                            </a:spcBef>
                            <a:spcAft>
                              <a:spcPts val="0"/>
                            </a:spcAft>
                            <a:buClr>
                              <a:srgbClr val="000000"/>
                            </a:buClr>
                            <a:buFont typeface="Arial"/>
                          </a:pPr>
                          <a:r>
                            <a:rPr lang="en-US" sz="1800" b="0" i="0" u="none" strike="noStrike" cap="none">
                              <a:solidFill>
                                <a:schemeClr val="dk1"/>
                              </a:solidFill>
                              <a:effectLst/>
                              <a:latin typeface="Times New Roman" panose="02020603050405020304" pitchFamily="18" charset="0"/>
                              <a:cs typeface="Times New Roman" panose="02020603050405020304" pitchFamily="18" charset="0"/>
                              <a:sym typeface="Arial"/>
                            </a:rPr>
                            <a:t>1.01E-11 - 1.01E-08</a:t>
                          </a:r>
                          <a:endParaRPr lang="en-US" sz="1800" b="0" i="0" u="none" strike="noStrike" cap="none">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tc>
                      <a:txBody>
                        <a:bodyPr/>
                        <a:lstStyle/>
                        <a:p>
                          <a:pPr marL="0" marR="0" algn="l" rtl="0">
                            <a:lnSpc>
                              <a:spcPct val="107000"/>
                            </a:lnSpc>
                            <a:spcBef>
                              <a:spcPts val="0"/>
                            </a:spcBef>
                            <a:spcAft>
                              <a:spcPts val="0"/>
                            </a:spcAft>
                            <a:buClr>
                              <a:srgbClr val="000000"/>
                            </a:buClr>
                            <a:buFont typeface="Arial"/>
                          </a:pPr>
                          <a:r>
                            <a:rPr lang="en-US" sz="1800" b="0" i="0" u="none" strike="noStrike" cap="none" dirty="0">
                              <a:solidFill>
                                <a:schemeClr val="dk1"/>
                              </a:solidFill>
                              <a:effectLst/>
                              <a:latin typeface="Times New Roman" panose="02020603050405020304" pitchFamily="18" charset="0"/>
                              <a:cs typeface="Times New Roman" panose="02020603050405020304" pitchFamily="18" charset="0"/>
                              <a:sym typeface="Arial"/>
                            </a:rPr>
                            <a:t>In-situ testing</a:t>
                          </a:r>
                          <a:endParaRPr lang="en-US"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extLst>
                      <a:ext uri="{0D108BD9-81ED-4DB2-BD59-A6C34878D82A}">
                        <a16:rowId xmlns:a16="http://schemas.microsoft.com/office/drawing/2014/main" xmlns="" val="1623624717"/>
                      </a:ext>
                    </a:extLst>
                  </a:tr>
                  <a:tr h="269508">
                    <a:tc>
                      <a:txBody>
                        <a:bodyPr/>
                        <a:lstStyle/>
                        <a:p>
                          <a:pPr marL="0" marR="0" algn="ctr" rtl="0">
                            <a:lnSpc>
                              <a:spcPct val="107000"/>
                            </a:lnSpc>
                            <a:spcBef>
                              <a:spcPts val="0"/>
                            </a:spcBef>
                            <a:spcAft>
                              <a:spcPts val="0"/>
                            </a:spcAft>
                            <a:buClr>
                              <a:srgbClr val="000000"/>
                            </a:buClr>
                            <a:buFont typeface="Arial"/>
                          </a:pPr>
                          <a:r>
                            <a:rPr lang="en-US" sz="1800" b="1" i="0" u="none" strike="noStrike" cap="none" dirty="0">
                              <a:solidFill>
                                <a:schemeClr val="lt1"/>
                              </a:solidFill>
                              <a:effectLst/>
                              <a:latin typeface="Times New Roman" panose="02020603050405020304" pitchFamily="18" charset="0"/>
                              <a:ea typeface="Calibri" panose="020F0502020204030204" pitchFamily="34" charset="0"/>
                              <a:cs typeface="Times New Roman" panose="02020603050405020304" pitchFamily="18" charset="0"/>
                              <a:sym typeface="Arial"/>
                            </a:rPr>
                            <a:t>13</a:t>
                          </a:r>
                          <a:endParaRPr lang="en-IN" sz="1800" b="1" i="0" u="none" strike="noStrike" cap="none" dirty="0">
                            <a:solidFill>
                              <a:schemeClr val="lt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tc>
                      <a:txBody>
                        <a:bodyPr/>
                        <a:lstStyle/>
                        <a:p>
                          <a:pPr marL="0" marR="0" algn="l" rtl="0">
                            <a:lnSpc>
                              <a:spcPct val="107000"/>
                            </a:lnSpc>
                            <a:spcBef>
                              <a:spcPts val="0"/>
                            </a:spcBef>
                            <a:spcAft>
                              <a:spcPts val="0"/>
                            </a:spcAft>
                            <a:buClr>
                              <a:srgbClr val="000000"/>
                            </a:buClr>
                            <a:buFont typeface="Arial"/>
                          </a:pPr>
                          <a:r>
                            <a:rPr lang="en-US"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rPr>
                            <a:t>Patching (1965)</a:t>
                          </a:r>
                          <a:endParaRPr lang="en-IN"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tc>
                      <a:txBody>
                        <a:bodyPr/>
                        <a:lstStyle/>
                        <a:p>
                          <a:pPr marL="0" marR="0" algn="ctr" rtl="0">
                            <a:lnSpc>
                              <a:spcPct val="107000"/>
                            </a:lnSpc>
                            <a:spcBef>
                              <a:spcPts val="0"/>
                            </a:spcBef>
                            <a:spcAft>
                              <a:spcPts val="0"/>
                            </a:spcAft>
                            <a:buClr>
                              <a:srgbClr val="000000"/>
                            </a:buClr>
                            <a:buFont typeface="Arial"/>
                          </a:pPr>
                          <a14:m>
                            <m:oMathPara xmlns:m="http://schemas.openxmlformats.org/officeDocument/2006/math">
                              <m:oMathParaPr>
                                <m:jc m:val="centerGroup"/>
                              </m:oMathParaPr>
                              <m:oMath xmlns:m="http://schemas.openxmlformats.org/officeDocument/2006/math">
                                <m:r>
                                  <a:rPr lang="en-US" sz="1800" b="0" i="0"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t>4.2×</m:t>
                                </m:r>
                                <m:sSup>
                                  <m:sSupPr>
                                    <m:ctrlPr>
                                      <a:rPr lang="en-IN" sz="1800" b="0" i="1"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ctrlPr>
                                  </m:sSupPr>
                                  <m:e>
                                    <m:r>
                                      <a:rPr lang="en-US" sz="1800" b="0" i="0"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t>10</m:t>
                                    </m:r>
                                  </m:e>
                                  <m:sup>
                                    <m:r>
                                      <a:rPr lang="en-US" sz="1800" b="0" i="0"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t>−13</m:t>
                                    </m:r>
                                  </m:sup>
                                </m:sSup>
                                <m:r>
                                  <a:rPr lang="en-US" sz="1800" b="0" i="0"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t>–7.7×</m:t>
                                </m:r>
                                <m:sSup>
                                  <m:sSupPr>
                                    <m:ctrlPr>
                                      <a:rPr lang="en-IN" sz="1800" b="0" i="1"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ctrlPr>
                                  </m:sSupPr>
                                  <m:e>
                                    <m:r>
                                      <a:rPr lang="en-US" sz="1800" b="0" i="0"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t>10</m:t>
                                    </m:r>
                                  </m:e>
                                  <m:sup>
                                    <m:r>
                                      <a:rPr lang="en-US" sz="1800" b="0" i="0"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t>−11</m:t>
                                    </m:r>
                                  </m:sup>
                                </m:sSup>
                              </m:oMath>
                            </m:oMathPara>
                          </a14:m>
                          <a:endParaRPr lang="en-IN"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nchor="ctr"/>
                    </a:tc>
                    <a:tc>
                      <a:txBody>
                        <a:bodyPr/>
                        <a:lstStyle/>
                        <a:p>
                          <a:pPr marL="0" marR="0" algn="l" rtl="0">
                            <a:lnSpc>
                              <a:spcPct val="107000"/>
                            </a:lnSpc>
                            <a:spcBef>
                              <a:spcPts val="0"/>
                            </a:spcBef>
                            <a:spcAft>
                              <a:spcPts val="0"/>
                            </a:spcAft>
                            <a:buClr>
                              <a:srgbClr val="000000"/>
                            </a:buClr>
                            <a:buFont typeface="Arial"/>
                          </a:pPr>
                          <a:r>
                            <a:rPr lang="en-US"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rPr>
                            <a:t>laboratory testing</a:t>
                          </a:r>
                          <a:endParaRPr lang="en-IN"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nchor="ctr"/>
                    </a:tc>
                    <a:extLst>
                      <a:ext uri="{0D108BD9-81ED-4DB2-BD59-A6C34878D82A}">
                        <a16:rowId xmlns:a16="http://schemas.microsoft.com/office/drawing/2014/main" xmlns="" val="319613632"/>
                      </a:ext>
                    </a:extLst>
                  </a:tr>
                  <a:tr h="269508">
                    <a:tc>
                      <a:txBody>
                        <a:bodyPr/>
                        <a:lstStyle/>
                        <a:p>
                          <a:pPr marL="0" marR="0" algn="ctr" rtl="0">
                            <a:lnSpc>
                              <a:spcPct val="107000"/>
                            </a:lnSpc>
                            <a:spcBef>
                              <a:spcPts val="0"/>
                            </a:spcBef>
                            <a:spcAft>
                              <a:spcPts val="0"/>
                            </a:spcAft>
                            <a:buClr>
                              <a:srgbClr val="000000"/>
                            </a:buClr>
                            <a:buFont typeface="Arial"/>
                          </a:pPr>
                          <a:r>
                            <a:rPr lang="en-US" sz="1800" b="1" i="0" u="none" strike="noStrike" cap="none" dirty="0">
                              <a:solidFill>
                                <a:schemeClr val="lt1"/>
                              </a:solidFill>
                              <a:effectLst/>
                              <a:latin typeface="Times New Roman" panose="02020603050405020304" pitchFamily="18" charset="0"/>
                              <a:ea typeface="Calibri" panose="020F0502020204030204" pitchFamily="34" charset="0"/>
                              <a:cs typeface="Times New Roman" panose="02020603050405020304" pitchFamily="18" charset="0"/>
                              <a:sym typeface="Arial"/>
                            </a:rPr>
                            <a:t>14</a:t>
                          </a:r>
                          <a:endParaRPr lang="en-IN" sz="1800" b="1" i="0" u="none" strike="noStrike" cap="none" dirty="0">
                            <a:solidFill>
                              <a:schemeClr val="lt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tc>
                      <a:txBody>
                        <a:bodyPr/>
                        <a:lstStyle/>
                        <a:p>
                          <a:pPr marL="0" marR="0" algn="l" rtl="0">
                            <a:lnSpc>
                              <a:spcPct val="107000"/>
                            </a:lnSpc>
                            <a:spcBef>
                              <a:spcPts val="0"/>
                            </a:spcBef>
                            <a:spcAft>
                              <a:spcPts val="0"/>
                            </a:spcAft>
                            <a:buClr>
                              <a:srgbClr val="000000"/>
                            </a:buClr>
                            <a:buFont typeface="Arial"/>
                          </a:pPr>
                          <a:r>
                            <a:rPr lang="en-US"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rPr>
                            <a:t>Huang and Shelton (1962)</a:t>
                          </a:r>
                          <a:endParaRPr lang="en-IN"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tc>
                      <a:txBody>
                        <a:bodyPr/>
                        <a:lstStyle/>
                        <a:p>
                          <a:pPr marL="0" marR="0" algn="ctr" rtl="0">
                            <a:lnSpc>
                              <a:spcPct val="107000"/>
                            </a:lnSpc>
                            <a:spcBef>
                              <a:spcPts val="0"/>
                            </a:spcBef>
                            <a:spcAft>
                              <a:spcPts val="0"/>
                            </a:spcAft>
                            <a:buClr>
                              <a:srgbClr val="000000"/>
                            </a:buClr>
                            <a:buFont typeface="Arial"/>
                          </a:pPr>
                          <a14:m>
                            <m:oMathPara xmlns:m="http://schemas.openxmlformats.org/officeDocument/2006/math">
                              <m:oMathParaPr>
                                <m:jc m:val="centerGroup"/>
                              </m:oMathParaPr>
                              <m:oMath xmlns:m="http://schemas.openxmlformats.org/officeDocument/2006/math">
                                <m:r>
                                  <a:rPr lang="en-US" sz="1800" b="0" i="0"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t>1.01×</m:t>
                                </m:r>
                                <m:sSup>
                                  <m:sSupPr>
                                    <m:ctrlPr>
                                      <a:rPr lang="en-IN" sz="1800" b="0" i="1"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ctrlPr>
                                  </m:sSupPr>
                                  <m:e>
                                    <m:r>
                                      <a:rPr lang="en-US" sz="1800" b="0" i="0"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t>10</m:t>
                                    </m:r>
                                  </m:e>
                                  <m:sup>
                                    <m:r>
                                      <a:rPr lang="en-US" sz="1800" b="0" i="0"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t>−12</m:t>
                                    </m:r>
                                  </m:sup>
                                </m:sSup>
                                <m:r>
                                  <a:rPr lang="en-US" sz="1800" b="0" i="0"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t>–1.01×</m:t>
                                </m:r>
                                <m:sSup>
                                  <m:sSupPr>
                                    <m:ctrlPr>
                                      <a:rPr lang="en-IN" sz="1800" b="0" i="1"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ctrlPr>
                                  </m:sSupPr>
                                  <m:e>
                                    <m:r>
                                      <a:rPr lang="en-US" sz="1800" b="0" i="0"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t>10</m:t>
                                    </m:r>
                                  </m:e>
                                  <m:sup>
                                    <m:r>
                                      <a:rPr lang="en-US" sz="1800" b="0" i="0" u="none" strike="noStrike" cap="none">
                                        <a:solidFill>
                                          <a:schemeClr val="dk1"/>
                                        </a:solidFill>
                                        <a:effectLst/>
                                        <a:latin typeface="Cambria Math" panose="02040503050406030204" pitchFamily="18" charset="0"/>
                                        <a:ea typeface="Calibri" panose="020F0502020204030204" pitchFamily="34" charset="0"/>
                                        <a:cs typeface="Times New Roman" panose="02020603050405020304" pitchFamily="18" charset="0"/>
                                        <a:sym typeface="Arial"/>
                                      </a:rPr>
                                      <m:t>−7</m:t>
                                    </m:r>
                                  </m:sup>
                                </m:sSup>
                              </m:oMath>
                            </m:oMathPara>
                          </a14:m>
                          <a:endParaRPr lang="en-IN"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nchor="ctr"/>
                    </a:tc>
                    <a:tc>
                      <a:txBody>
                        <a:bodyPr/>
                        <a:lstStyle/>
                        <a:p>
                          <a:pPr marL="0" marR="0" algn="l" rtl="0">
                            <a:lnSpc>
                              <a:spcPct val="107000"/>
                            </a:lnSpc>
                            <a:spcBef>
                              <a:spcPts val="0"/>
                            </a:spcBef>
                            <a:spcAft>
                              <a:spcPts val="0"/>
                            </a:spcAft>
                            <a:buClr>
                              <a:srgbClr val="000000"/>
                            </a:buClr>
                            <a:buFont typeface="Arial"/>
                          </a:pPr>
                          <a:r>
                            <a:rPr lang="en-US"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rPr>
                            <a:t>laboratory testing</a:t>
                          </a:r>
                          <a:endParaRPr lang="en-IN"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nchor="ctr"/>
                    </a:tc>
                    <a:extLst>
                      <a:ext uri="{0D108BD9-81ED-4DB2-BD59-A6C34878D82A}">
                        <a16:rowId xmlns:a16="http://schemas.microsoft.com/office/drawing/2014/main" xmlns="" val="307941562"/>
                      </a:ext>
                    </a:extLst>
                  </a:tr>
                  <a:tr h="251374">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Tarasov (1960)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9.9E-15-4.2E-11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Laboratory testing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5434350"/>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05225763"/>
                  </p:ext>
                </p:extLst>
              </p:nvPr>
            </p:nvGraphicFramePr>
            <p:xfrm>
              <a:off x="233413" y="613528"/>
              <a:ext cx="11286739" cy="5840056"/>
            </p:xfrm>
            <a:graphic>
              <a:graphicData uri="http://schemas.openxmlformats.org/drawingml/2006/table">
                <a:tbl>
                  <a:tblPr firstRow="1" firstCol="1" bandRow="1">
                    <a:tableStyleId>{6F1BFFD1-9325-4929-B495-E7744B7E128E}</a:tableStyleId>
                  </a:tblPr>
                  <a:tblGrid>
                    <a:gridCol w="878609">
                      <a:extLst>
                        <a:ext uri="{9D8B030D-6E8A-4147-A177-3AD203B41FA5}">
                          <a16:colId xmlns:a16="http://schemas.microsoft.com/office/drawing/2014/main" val="2798759710"/>
                        </a:ext>
                      </a:extLst>
                    </a:gridCol>
                    <a:gridCol w="3274573">
                      <a:extLst>
                        <a:ext uri="{9D8B030D-6E8A-4147-A177-3AD203B41FA5}">
                          <a16:colId xmlns:a16="http://schemas.microsoft.com/office/drawing/2014/main" val="4279623177"/>
                        </a:ext>
                      </a:extLst>
                    </a:gridCol>
                    <a:gridCol w="3312906">
                      <a:extLst>
                        <a:ext uri="{9D8B030D-6E8A-4147-A177-3AD203B41FA5}">
                          <a16:colId xmlns:a16="http://schemas.microsoft.com/office/drawing/2014/main" val="3168113076"/>
                        </a:ext>
                      </a:extLst>
                    </a:gridCol>
                    <a:gridCol w="3820651">
                      <a:extLst>
                        <a:ext uri="{9D8B030D-6E8A-4147-A177-3AD203B41FA5}">
                          <a16:colId xmlns:a16="http://schemas.microsoft.com/office/drawing/2014/main" val="2192754989"/>
                        </a:ext>
                      </a:extLst>
                    </a:gridCol>
                  </a:tblGrid>
                  <a:tr h="567246">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Sr. No.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Source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Mobility Coefficient</a:t>
                          </a:r>
                        </a:p>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(m</a:t>
                          </a:r>
                          <a:r>
                            <a:rPr lang="en-US" sz="1800" baseline="30000" dirty="0">
                              <a:effectLst/>
                              <a:latin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cs typeface="Times New Roman" panose="02020603050405020304" pitchFamily="18" charset="0"/>
                            </a:rPr>
                            <a:t>/</a:t>
                          </a:r>
                          <a:r>
                            <a:rPr lang="en-US" sz="1800" dirty="0" err="1">
                              <a:effectLst/>
                              <a:latin typeface="Times New Roman" panose="02020603050405020304" pitchFamily="18" charset="0"/>
                              <a:cs typeface="Times New Roman" panose="02020603050405020304" pitchFamily="18" charset="0"/>
                            </a:rPr>
                            <a:t>Pa.sec</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Measurement Methodology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039992"/>
                      </a:ext>
                    </a:extLst>
                  </a:tr>
                  <a:tr h="273749">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Prusty (2015)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1.95E-12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Laboratory testing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5197831"/>
                      </a:ext>
                    </a:extLst>
                  </a:tr>
                  <a:tr h="273685">
                    <a:tc rowSpan="2">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Wachel (2012)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4.89E-09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upper coal seam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4992164"/>
                      </a:ext>
                    </a:extLst>
                  </a:tr>
                  <a:tr h="27368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2.93E-11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fractured zone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8933068"/>
                      </a:ext>
                    </a:extLst>
                  </a:tr>
                  <a:tr h="273749">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Ghosh (2011)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3.44E-13-1.18E-12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Laboratory testing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9195807"/>
                      </a:ext>
                    </a:extLst>
                  </a:tr>
                  <a:tr h="273685">
                    <a:tc rowSpan="3">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Esterhuizen and Karacan (2005)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3.99E-10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coal face cleat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1393845"/>
                      </a:ext>
                    </a:extLst>
                  </a:tr>
                  <a:tr h="27368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9.97E-11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coal butt cleat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5033946"/>
                      </a:ext>
                    </a:extLst>
                  </a:tr>
                  <a:tr h="27368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9.97E-11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moderate carb. shale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2201151"/>
                      </a:ext>
                    </a:extLst>
                  </a:tr>
                  <a:tr h="273685">
                    <a:tc rowSpan="2">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Ramamurthy et al. (2003)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4.48E-10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coal seam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1564309"/>
                      </a:ext>
                    </a:extLst>
                  </a:tr>
                  <a:tr h="27368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1.49E-10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pictured cliffs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0346389"/>
                      </a:ext>
                    </a:extLst>
                  </a:tr>
                  <a:tr h="276549">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Kendorski and Bunnell (2007)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4.059E-13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Empirical method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8100851"/>
                      </a:ext>
                    </a:extLst>
                  </a:tr>
                  <a:tr h="273749">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Luo et al. (2001)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7.593E-11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Empirical method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2917530"/>
                      </a:ext>
                    </a:extLst>
                  </a:tr>
                  <a:tr h="283664">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Harlow and LeCain (1993)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6.534E-13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Empirical based on field test data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5412547"/>
                      </a:ext>
                    </a:extLst>
                  </a:tr>
                  <a:tr h="273749">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Xue (1989)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2.8E-14 – 1.05E-11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Laboratory testing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8279751"/>
                      </a:ext>
                    </a:extLst>
                  </a:tr>
                  <a:tr h="283665">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Miller and Thompson (1974)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4.029E-13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Empirical method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9038334"/>
                      </a:ext>
                    </a:extLst>
                  </a:tr>
                  <a:tr h="283649">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Dabbous et al. (1973)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1.109E-13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Empirical based on laboratory test data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4675769"/>
                      </a:ext>
                    </a:extLst>
                  </a:tr>
                  <a:tr h="273749">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rtl="0">
                            <a:lnSpc>
                              <a:spcPct val="107000"/>
                            </a:lnSpc>
                            <a:spcBef>
                              <a:spcPts val="0"/>
                            </a:spcBef>
                            <a:spcAft>
                              <a:spcPts val="0"/>
                            </a:spcAft>
                            <a:buClr>
                              <a:srgbClr val="000000"/>
                            </a:buClr>
                            <a:buFont typeface="Arial"/>
                          </a:pPr>
                          <a:r>
                            <a:rPr lang="en-US" sz="1800" b="0" i="0" u="none" strike="noStrike" cap="none" dirty="0" err="1">
                              <a:solidFill>
                                <a:schemeClr val="dk1"/>
                              </a:solidFill>
                              <a:effectLst/>
                              <a:latin typeface="Times New Roman" panose="02020603050405020304" pitchFamily="18" charset="0"/>
                              <a:cs typeface="Times New Roman" panose="02020603050405020304" pitchFamily="18" charset="0"/>
                              <a:sym typeface="Arial"/>
                            </a:rPr>
                            <a:t>Kissell</a:t>
                          </a:r>
                          <a:r>
                            <a:rPr lang="en-US" sz="1800" b="0" i="0" u="none" strike="noStrike" cap="none" dirty="0">
                              <a:solidFill>
                                <a:schemeClr val="dk1"/>
                              </a:solidFill>
                              <a:effectLst/>
                              <a:latin typeface="Times New Roman" panose="02020603050405020304" pitchFamily="18" charset="0"/>
                              <a:cs typeface="Times New Roman" panose="02020603050405020304" pitchFamily="18" charset="0"/>
                              <a:sym typeface="Arial"/>
                            </a:rPr>
                            <a:t> and </a:t>
                          </a:r>
                          <a:r>
                            <a:rPr lang="en-US" sz="1800" b="0" i="0" u="none" strike="noStrike" cap="none" dirty="0" err="1">
                              <a:solidFill>
                                <a:schemeClr val="dk1"/>
                              </a:solidFill>
                              <a:effectLst/>
                              <a:latin typeface="Times New Roman" panose="02020603050405020304" pitchFamily="18" charset="0"/>
                              <a:cs typeface="Times New Roman" panose="02020603050405020304" pitchFamily="18" charset="0"/>
                              <a:sym typeface="Arial"/>
                            </a:rPr>
                            <a:t>Bielicki</a:t>
                          </a:r>
                          <a:r>
                            <a:rPr lang="en-US" sz="1800" b="0" i="0" u="none" strike="noStrike" cap="none" dirty="0">
                              <a:solidFill>
                                <a:schemeClr val="dk1"/>
                              </a:solidFill>
                              <a:effectLst/>
                              <a:latin typeface="Times New Roman" panose="02020603050405020304" pitchFamily="18" charset="0"/>
                              <a:cs typeface="Times New Roman" panose="02020603050405020304" pitchFamily="18" charset="0"/>
                              <a:sym typeface="Arial"/>
                            </a:rPr>
                            <a:t> (1972)</a:t>
                          </a:r>
                          <a:endParaRPr lang="en-US"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tc>
                      <a:txBody>
                        <a:bodyPr/>
                        <a:lstStyle/>
                        <a:p>
                          <a:pPr marL="0" marR="0" algn="ctr" rtl="0">
                            <a:lnSpc>
                              <a:spcPct val="107000"/>
                            </a:lnSpc>
                            <a:spcBef>
                              <a:spcPts val="0"/>
                            </a:spcBef>
                            <a:spcAft>
                              <a:spcPts val="0"/>
                            </a:spcAft>
                            <a:buClr>
                              <a:srgbClr val="000000"/>
                            </a:buClr>
                            <a:buFont typeface="Arial"/>
                          </a:pPr>
                          <a:r>
                            <a:rPr lang="en-US" sz="1800" b="0" i="0" u="none" strike="noStrike" cap="none">
                              <a:solidFill>
                                <a:schemeClr val="dk1"/>
                              </a:solidFill>
                              <a:effectLst/>
                              <a:latin typeface="Times New Roman" panose="02020603050405020304" pitchFamily="18" charset="0"/>
                              <a:cs typeface="Times New Roman" panose="02020603050405020304" pitchFamily="18" charset="0"/>
                              <a:sym typeface="Arial"/>
                            </a:rPr>
                            <a:t>1.01E-11 - 1.01E-08</a:t>
                          </a:r>
                          <a:endParaRPr lang="en-US" sz="1800" b="0" i="0" u="none" strike="noStrike" cap="none">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tc>
                      <a:txBody>
                        <a:bodyPr/>
                        <a:lstStyle/>
                        <a:p>
                          <a:pPr marL="0" marR="0" algn="l" rtl="0">
                            <a:lnSpc>
                              <a:spcPct val="107000"/>
                            </a:lnSpc>
                            <a:spcBef>
                              <a:spcPts val="0"/>
                            </a:spcBef>
                            <a:spcAft>
                              <a:spcPts val="0"/>
                            </a:spcAft>
                            <a:buClr>
                              <a:srgbClr val="000000"/>
                            </a:buClr>
                            <a:buFont typeface="Arial"/>
                          </a:pPr>
                          <a:r>
                            <a:rPr lang="en-US" sz="1800" b="0" i="0" u="none" strike="noStrike" cap="none" dirty="0">
                              <a:solidFill>
                                <a:schemeClr val="dk1"/>
                              </a:solidFill>
                              <a:effectLst/>
                              <a:latin typeface="Times New Roman" panose="02020603050405020304" pitchFamily="18" charset="0"/>
                              <a:cs typeface="Times New Roman" panose="02020603050405020304" pitchFamily="18" charset="0"/>
                              <a:sym typeface="Arial"/>
                            </a:rPr>
                            <a:t>In-situ testing</a:t>
                          </a:r>
                          <a:endParaRPr lang="en-US"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extLst>
                      <a:ext uri="{0D108BD9-81ED-4DB2-BD59-A6C34878D82A}">
                        <a16:rowId xmlns:a16="http://schemas.microsoft.com/office/drawing/2014/main" val="1623624717"/>
                      </a:ext>
                    </a:extLst>
                  </a:tr>
                  <a:tr h="293497">
                    <a:tc>
                      <a:txBody>
                        <a:bodyPr/>
                        <a:lstStyle/>
                        <a:p>
                          <a:pPr marL="0" marR="0" algn="ctr" rtl="0">
                            <a:lnSpc>
                              <a:spcPct val="107000"/>
                            </a:lnSpc>
                            <a:spcBef>
                              <a:spcPts val="0"/>
                            </a:spcBef>
                            <a:spcAft>
                              <a:spcPts val="0"/>
                            </a:spcAft>
                            <a:buClr>
                              <a:srgbClr val="000000"/>
                            </a:buClr>
                            <a:buFont typeface="Arial"/>
                          </a:pPr>
                          <a:r>
                            <a:rPr lang="en-US" sz="1800" b="1" i="0" u="none" strike="noStrike" cap="none" dirty="0">
                              <a:solidFill>
                                <a:schemeClr val="lt1"/>
                              </a:solidFill>
                              <a:effectLst/>
                              <a:latin typeface="Times New Roman" panose="02020603050405020304" pitchFamily="18" charset="0"/>
                              <a:ea typeface="Calibri" panose="020F0502020204030204" pitchFamily="34" charset="0"/>
                              <a:cs typeface="Times New Roman" panose="02020603050405020304" pitchFamily="18" charset="0"/>
                              <a:sym typeface="Arial"/>
                            </a:rPr>
                            <a:t>13</a:t>
                          </a:r>
                          <a:endParaRPr lang="en-IN" sz="1800" b="1" i="0" u="none" strike="noStrike" cap="none" dirty="0">
                            <a:solidFill>
                              <a:schemeClr val="lt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tc>
                      <a:txBody>
                        <a:bodyPr/>
                        <a:lstStyle/>
                        <a:p>
                          <a:pPr marL="0" marR="0" algn="l" rtl="0">
                            <a:lnSpc>
                              <a:spcPct val="107000"/>
                            </a:lnSpc>
                            <a:spcBef>
                              <a:spcPts val="0"/>
                            </a:spcBef>
                            <a:spcAft>
                              <a:spcPts val="0"/>
                            </a:spcAft>
                            <a:buClr>
                              <a:srgbClr val="000000"/>
                            </a:buClr>
                            <a:buFont typeface="Arial"/>
                          </a:pPr>
                          <a:r>
                            <a:rPr lang="en-US"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rPr>
                            <a:t>Patching (1965)</a:t>
                          </a:r>
                          <a:endParaRPr lang="en-IN"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tc>
                      <a:txBody>
                        <a:bodyPr/>
                        <a:lstStyle/>
                        <a:p>
                          <a:endParaRPr lang="en-US"/>
                        </a:p>
                      </a:txBody>
                      <a:tcPr marL="68580" marR="68580" marT="0" marB="0" anchor="ctr">
                        <a:blipFill>
                          <a:blip r:embed="rId2"/>
                          <a:stretch>
                            <a:fillRect l="-125191" t="-1734783" r="-115649" b="-239130"/>
                          </a:stretch>
                        </a:blipFill>
                      </a:tcPr>
                    </a:tc>
                    <a:tc>
                      <a:txBody>
                        <a:bodyPr/>
                        <a:lstStyle/>
                        <a:p>
                          <a:pPr marL="0" marR="0" algn="l" rtl="0">
                            <a:lnSpc>
                              <a:spcPct val="107000"/>
                            </a:lnSpc>
                            <a:spcBef>
                              <a:spcPts val="0"/>
                            </a:spcBef>
                            <a:spcAft>
                              <a:spcPts val="0"/>
                            </a:spcAft>
                            <a:buClr>
                              <a:srgbClr val="000000"/>
                            </a:buClr>
                            <a:buFont typeface="Arial"/>
                          </a:pPr>
                          <a:r>
                            <a:rPr lang="en-US"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rPr>
                            <a:t>laboratory testing</a:t>
                          </a:r>
                          <a:endParaRPr lang="en-IN"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nchor="ctr"/>
                    </a:tc>
                    <a:extLst>
                      <a:ext uri="{0D108BD9-81ED-4DB2-BD59-A6C34878D82A}">
                        <a16:rowId xmlns:a16="http://schemas.microsoft.com/office/drawing/2014/main" val="319613632"/>
                      </a:ext>
                    </a:extLst>
                  </a:tr>
                  <a:tr h="293497">
                    <a:tc>
                      <a:txBody>
                        <a:bodyPr/>
                        <a:lstStyle/>
                        <a:p>
                          <a:pPr marL="0" marR="0" algn="ctr" rtl="0">
                            <a:lnSpc>
                              <a:spcPct val="107000"/>
                            </a:lnSpc>
                            <a:spcBef>
                              <a:spcPts val="0"/>
                            </a:spcBef>
                            <a:spcAft>
                              <a:spcPts val="0"/>
                            </a:spcAft>
                            <a:buClr>
                              <a:srgbClr val="000000"/>
                            </a:buClr>
                            <a:buFont typeface="Arial"/>
                          </a:pPr>
                          <a:r>
                            <a:rPr lang="en-US" sz="1800" b="1" i="0" u="none" strike="noStrike" cap="none" dirty="0">
                              <a:solidFill>
                                <a:schemeClr val="lt1"/>
                              </a:solidFill>
                              <a:effectLst/>
                              <a:latin typeface="Times New Roman" panose="02020603050405020304" pitchFamily="18" charset="0"/>
                              <a:ea typeface="Calibri" panose="020F0502020204030204" pitchFamily="34" charset="0"/>
                              <a:cs typeface="Times New Roman" panose="02020603050405020304" pitchFamily="18" charset="0"/>
                              <a:sym typeface="Arial"/>
                            </a:rPr>
                            <a:t>14</a:t>
                          </a:r>
                          <a:endParaRPr lang="en-IN" sz="1800" b="1" i="0" u="none" strike="noStrike" cap="none" dirty="0">
                            <a:solidFill>
                              <a:schemeClr val="lt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tc>
                      <a:txBody>
                        <a:bodyPr/>
                        <a:lstStyle/>
                        <a:p>
                          <a:pPr marL="0" marR="0" algn="l" rtl="0">
                            <a:lnSpc>
                              <a:spcPct val="107000"/>
                            </a:lnSpc>
                            <a:spcBef>
                              <a:spcPts val="0"/>
                            </a:spcBef>
                            <a:spcAft>
                              <a:spcPts val="0"/>
                            </a:spcAft>
                            <a:buClr>
                              <a:srgbClr val="000000"/>
                            </a:buClr>
                            <a:buFont typeface="Arial"/>
                          </a:pPr>
                          <a:r>
                            <a:rPr lang="en-US"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rPr>
                            <a:t>Huang and Shelton (1962)</a:t>
                          </a:r>
                          <a:endParaRPr lang="en-IN"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tc>
                    <a:tc>
                      <a:txBody>
                        <a:bodyPr/>
                        <a:lstStyle/>
                        <a:p>
                          <a:endParaRPr lang="en-US"/>
                        </a:p>
                      </a:txBody>
                      <a:tcPr marL="68580" marR="68580" marT="0" marB="0" anchor="ctr">
                        <a:blipFill>
                          <a:blip r:embed="rId2"/>
                          <a:stretch>
                            <a:fillRect l="-125191" t="-1834783" r="-115649" b="-139130"/>
                          </a:stretch>
                        </a:blipFill>
                      </a:tcPr>
                    </a:tc>
                    <a:tc>
                      <a:txBody>
                        <a:bodyPr/>
                        <a:lstStyle/>
                        <a:p>
                          <a:pPr marL="0" marR="0" algn="l" rtl="0">
                            <a:lnSpc>
                              <a:spcPct val="107000"/>
                            </a:lnSpc>
                            <a:spcBef>
                              <a:spcPts val="0"/>
                            </a:spcBef>
                            <a:spcAft>
                              <a:spcPts val="0"/>
                            </a:spcAft>
                            <a:buClr>
                              <a:srgbClr val="000000"/>
                            </a:buClr>
                            <a:buFont typeface="Arial"/>
                          </a:pPr>
                          <a:r>
                            <a:rPr lang="en-US"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rPr>
                            <a:t>laboratory testing</a:t>
                          </a:r>
                          <a:endParaRPr lang="en-IN" sz="18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8580" marR="68580" marT="0" marB="0" anchor="ctr"/>
                    </a:tc>
                    <a:extLst>
                      <a:ext uri="{0D108BD9-81ED-4DB2-BD59-A6C34878D82A}">
                        <a16:rowId xmlns:a16="http://schemas.microsoft.com/office/drawing/2014/main" val="307941562"/>
                      </a:ext>
                    </a:extLst>
                  </a:tr>
                  <a:tr h="273749">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Tarasov (1960)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9.9E-15-4.2E-11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Laboratory testing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5434350"/>
                      </a:ext>
                    </a:extLst>
                  </a:tr>
                </a:tbl>
              </a:graphicData>
            </a:graphic>
          </p:graphicFrame>
        </mc:Fallback>
      </mc:AlternateContent>
      <p:sp>
        <p:nvSpPr>
          <p:cNvPr id="2" name="TextBox 1"/>
          <p:cNvSpPr txBox="1"/>
          <p:nvPr/>
        </p:nvSpPr>
        <p:spPr>
          <a:xfrm>
            <a:off x="8243579" y="6481816"/>
            <a:ext cx="289266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k(in m2 (Pa ·s) −1)= = k(in </a:t>
            </a:r>
            <a:r>
              <a:rPr lang="en-US" sz="1200" dirty="0" err="1">
                <a:latin typeface="Times New Roman" panose="02020603050405020304" pitchFamily="18" charset="0"/>
                <a:cs typeface="Times New Roman" panose="02020603050405020304" pitchFamily="18" charset="0"/>
              </a:rPr>
              <a:t>mD</a:t>
            </a:r>
            <a:r>
              <a:rPr lang="en-US" sz="1200" dirty="0">
                <a:latin typeface="Times New Roman" panose="02020603050405020304" pitchFamily="18" charset="0"/>
                <a:cs typeface="Times New Roman" panose="02020603050405020304" pitchFamily="18" charset="0"/>
              </a:rPr>
              <a:t>) x 9.90E-13</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8</a:t>
            </a:fld>
            <a:endParaRPr lang="en-IN"/>
          </a:p>
        </p:txBody>
      </p:sp>
      <p:sp>
        <p:nvSpPr>
          <p:cNvPr id="6" name="TextBox 5">
            <a:extLst>
              <a:ext uri="{FF2B5EF4-FFF2-40B4-BE49-F238E27FC236}">
                <a16:creationId xmlns:a16="http://schemas.microsoft.com/office/drawing/2014/main" xmlns="" id="{EC6C60B8-4951-E146-CE8B-0766F0A38AEB}"/>
              </a:ext>
            </a:extLst>
          </p:cNvPr>
          <p:cNvSpPr txBox="1"/>
          <p:nvPr/>
        </p:nvSpPr>
        <p:spPr>
          <a:xfrm>
            <a:off x="2827709" y="0"/>
            <a:ext cx="6098146" cy="590931"/>
          </a:xfrm>
          <a:prstGeom prst="rect">
            <a:avLst/>
          </a:prstGeom>
          <a:noFill/>
        </p:spPr>
        <p:txBody>
          <a:bodyPr wrap="square">
            <a:spAutoFit/>
          </a:bodyPr>
          <a:lstStyle/>
          <a:p>
            <a:pPr algn="ctr">
              <a:lnSpc>
                <a:spcPct val="90000"/>
              </a:lnSpc>
              <a:buClr>
                <a:schemeClr val="dk1"/>
              </a:buClr>
              <a:buSzPts val="1800"/>
            </a:pPr>
            <a:r>
              <a:rPr lang="en-US" sz="3600" b="1" dirty="0">
                <a:solidFill>
                  <a:schemeClr val="dk1"/>
                </a:solidFill>
                <a:latin typeface="Times New Roman" panose="02020603050405020304" pitchFamily="18" charset="0"/>
                <a:cs typeface="Times New Roman" panose="02020603050405020304" pitchFamily="18" charset="0"/>
                <a:sym typeface="Calibri"/>
              </a:rPr>
              <a:t>Mobility coefficient of coal</a:t>
            </a:r>
            <a:r>
              <a:rPr lang="en-IN" sz="3600" b="1" dirty="0">
                <a:solidFill>
                  <a:schemeClr val="dk1"/>
                </a:solidFill>
                <a:latin typeface="Times New Roman" panose="02020603050405020304" pitchFamily="18" charset="0"/>
                <a:cs typeface="Times New Roman" panose="02020603050405020304" pitchFamily="18" charset="0"/>
                <a:sym typeface="Calibri"/>
              </a:rPr>
              <a:t> </a:t>
            </a:r>
            <a:endParaRPr lang="en-US" sz="3600" b="1" dirty="0">
              <a:solidFill>
                <a:schemeClr val="dk1"/>
              </a:solidFill>
              <a:latin typeface="Times New Roman" panose="02020603050405020304" pitchFamily="18" charset="0"/>
              <a:cs typeface="Times New Roman" panose="02020603050405020304" pitchFamily="18" charset="0"/>
              <a:sym typeface="Calibri"/>
            </a:endParaRPr>
          </a:p>
        </p:txBody>
      </p:sp>
    </p:spTree>
    <p:extLst>
      <p:ext uri="{BB962C8B-B14F-4D97-AF65-F5344CB8AC3E}">
        <p14:creationId xmlns:p14="http://schemas.microsoft.com/office/powerpoint/2010/main" val="91766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27" name="Picture 26">
            <a:extLst>
              <a:ext uri="{FF2B5EF4-FFF2-40B4-BE49-F238E27FC236}">
                <a16:creationId xmlns:a16="http://schemas.microsoft.com/office/drawing/2014/main" xmlns="" id="{E3E5BA16-50B7-89FF-6A3C-9B4E1FB1A61B}"/>
              </a:ext>
            </a:extLst>
          </p:cNvPr>
          <p:cNvPicPr>
            <a:picLocks noChangeAspect="1"/>
          </p:cNvPicPr>
          <p:nvPr/>
        </p:nvPicPr>
        <p:blipFill>
          <a:blip r:embed="rId3"/>
          <a:stretch>
            <a:fillRect/>
          </a:stretch>
        </p:blipFill>
        <p:spPr>
          <a:xfrm>
            <a:off x="0" y="914400"/>
            <a:ext cx="3338286" cy="5029200"/>
          </a:xfrm>
          <a:prstGeom prst="rect">
            <a:avLst/>
          </a:prstGeom>
        </p:spPr>
      </p:pic>
      <p:pic>
        <p:nvPicPr>
          <p:cNvPr id="31" name="Picture 30">
            <a:extLst>
              <a:ext uri="{FF2B5EF4-FFF2-40B4-BE49-F238E27FC236}">
                <a16:creationId xmlns:a16="http://schemas.microsoft.com/office/drawing/2014/main" xmlns="" id="{1B338277-D310-ECEE-4658-448B3DA25380}"/>
              </a:ext>
            </a:extLst>
          </p:cNvPr>
          <p:cNvPicPr>
            <a:picLocks noChangeAspect="1"/>
          </p:cNvPicPr>
          <p:nvPr/>
        </p:nvPicPr>
        <p:blipFill rotWithShape="1">
          <a:blip r:embed="rId4"/>
          <a:srcRect r="29393"/>
          <a:stretch/>
        </p:blipFill>
        <p:spPr>
          <a:xfrm>
            <a:off x="8699964" y="-1"/>
            <a:ext cx="3623778" cy="5172803"/>
          </a:xfrm>
          <a:prstGeom prst="rect">
            <a:avLst/>
          </a:prstGeom>
        </p:spPr>
      </p:pic>
      <p:pic>
        <p:nvPicPr>
          <p:cNvPr id="32" name="Picture 31">
            <a:extLst>
              <a:ext uri="{FF2B5EF4-FFF2-40B4-BE49-F238E27FC236}">
                <a16:creationId xmlns:a16="http://schemas.microsoft.com/office/drawing/2014/main" xmlns="" id="{07B48816-96D7-0D1E-CD76-15542B8F190B}"/>
              </a:ext>
            </a:extLst>
          </p:cNvPr>
          <p:cNvPicPr>
            <a:picLocks noChangeAspect="1"/>
          </p:cNvPicPr>
          <p:nvPr/>
        </p:nvPicPr>
        <p:blipFill rotWithShape="1">
          <a:blip r:embed="rId4"/>
          <a:srcRect l="69284" b="62754"/>
          <a:stretch/>
        </p:blipFill>
        <p:spPr>
          <a:xfrm>
            <a:off x="10813143" y="5172803"/>
            <a:ext cx="1378857" cy="1685197"/>
          </a:xfrm>
          <a:prstGeom prst="rect">
            <a:avLst/>
          </a:prstGeom>
        </p:spPr>
      </p:pic>
      <p:pic>
        <p:nvPicPr>
          <p:cNvPr id="33" name="Picture 32">
            <a:extLst>
              <a:ext uri="{FF2B5EF4-FFF2-40B4-BE49-F238E27FC236}">
                <a16:creationId xmlns:a16="http://schemas.microsoft.com/office/drawing/2014/main" xmlns="" id="{09A9695D-E2FE-5F99-22DC-D0CDE051180F}"/>
              </a:ext>
            </a:extLst>
          </p:cNvPr>
          <p:cNvPicPr>
            <a:picLocks noChangeAspect="1"/>
          </p:cNvPicPr>
          <p:nvPr/>
        </p:nvPicPr>
        <p:blipFill>
          <a:blip r:embed="rId5"/>
          <a:stretch>
            <a:fillRect/>
          </a:stretch>
        </p:blipFill>
        <p:spPr>
          <a:xfrm>
            <a:off x="3409743" y="0"/>
            <a:ext cx="5372513" cy="6858000"/>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9</a:t>
            </a:fld>
            <a:endParaRPr lang="en-IN"/>
          </a:p>
        </p:txBody>
      </p:sp>
      <p:sp>
        <p:nvSpPr>
          <p:cNvPr id="7" name="Title 1"/>
          <p:cNvSpPr>
            <a:spLocks noGrp="1"/>
          </p:cNvSpPr>
          <p:nvPr>
            <p:ph type="title"/>
          </p:nvPr>
        </p:nvSpPr>
        <p:spPr>
          <a:xfrm>
            <a:off x="0" y="-67582"/>
            <a:ext cx="4789283" cy="981982"/>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Research Methodology</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4030</TotalTime>
  <Words>4003</Words>
  <Application>Microsoft Office PowerPoint</Application>
  <PresentationFormat>Widescreen</PresentationFormat>
  <Paragraphs>452</Paragraphs>
  <Slides>28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Algerian</vt:lpstr>
      <vt:lpstr>Arial</vt:lpstr>
      <vt:lpstr>Calibri</vt:lpstr>
      <vt:lpstr>Cambria Math</vt:lpstr>
      <vt:lpstr>Comic Sans MS</vt:lpstr>
      <vt:lpstr>Times New Roman</vt:lpstr>
      <vt:lpstr>Wingdings</vt:lpstr>
      <vt:lpstr>Office Theme</vt:lpstr>
      <vt:lpstr>Design of Protective Water Barrier Pillars for Enhanced Safety and Productivity in Underground Coal Mines </vt:lpstr>
      <vt:lpstr>Introduction </vt:lpstr>
      <vt:lpstr>Field Survey </vt:lpstr>
      <vt:lpstr>Objective</vt:lpstr>
      <vt:lpstr>Literature Review</vt:lpstr>
      <vt:lpstr>PowerPoint Presentation</vt:lpstr>
      <vt:lpstr>PowerPoint Presentation</vt:lpstr>
      <vt:lpstr>PowerPoint Presentation</vt:lpstr>
      <vt:lpstr>Research Methodology</vt:lpstr>
      <vt:lpstr>PowerPoint Presentation</vt:lpstr>
      <vt:lpstr>Simulation of the Strain-Softening Behaviour</vt:lpstr>
      <vt:lpstr>PowerPoint Presentation</vt:lpstr>
      <vt:lpstr>Model Development</vt:lpstr>
      <vt:lpstr>PowerPoint Presentation</vt:lpstr>
      <vt:lpstr>PowerPoint Presentation</vt:lpstr>
      <vt:lpstr>Design Criteria</vt:lpstr>
      <vt:lpstr>PowerPoint Presentation</vt:lpstr>
      <vt:lpstr>PowerPoint Presentation</vt:lpstr>
      <vt:lpstr>PowerPoint Presentation</vt:lpstr>
      <vt:lpstr>Case Study of Lower Kenda </vt:lpstr>
      <vt:lpstr>Discussion</vt:lpstr>
      <vt:lpstr>PowerPoint Presentation</vt:lpstr>
      <vt:lpstr>PowerPoint Presentation</vt:lpstr>
      <vt:lpstr>Conclusion</vt:lpstr>
      <vt:lpstr>PowerPoint Presentation</vt:lpstr>
      <vt:lpstr>References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CIL R&amp;D Project Design of protective barrier pillar against large water head in U/G coal mines</dc:title>
  <dc:creator>Windows User</dc:creator>
  <cp:lastModifiedBy>Microsoft account</cp:lastModifiedBy>
  <cp:revision>172</cp:revision>
  <dcterms:created xsi:type="dcterms:W3CDTF">2021-07-07T08:46:14Z</dcterms:created>
  <dcterms:modified xsi:type="dcterms:W3CDTF">2023-12-21T11:10:38Z</dcterms:modified>
</cp:coreProperties>
</file>